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4"/>
  </p:notesMasterIdLst>
  <p:handoutMasterIdLst>
    <p:handoutMasterId r:id="rId45"/>
  </p:handoutMasterIdLst>
  <p:sldIdLst>
    <p:sldId id="375" r:id="rId5"/>
    <p:sldId id="376" r:id="rId6"/>
    <p:sldId id="377" r:id="rId7"/>
    <p:sldId id="380" r:id="rId8"/>
    <p:sldId id="404" r:id="rId9"/>
    <p:sldId id="384" r:id="rId10"/>
    <p:sldId id="385" r:id="rId11"/>
    <p:sldId id="393" r:id="rId12"/>
    <p:sldId id="396" r:id="rId13"/>
    <p:sldId id="394" r:id="rId14"/>
    <p:sldId id="401" r:id="rId15"/>
    <p:sldId id="402" r:id="rId16"/>
    <p:sldId id="397" r:id="rId17"/>
    <p:sldId id="398" r:id="rId18"/>
    <p:sldId id="399" r:id="rId19"/>
    <p:sldId id="403" r:id="rId20"/>
    <p:sldId id="400" r:id="rId21"/>
    <p:sldId id="407" r:id="rId22"/>
    <p:sldId id="395" r:id="rId23"/>
    <p:sldId id="406" r:id="rId24"/>
    <p:sldId id="405" r:id="rId25"/>
    <p:sldId id="408" r:id="rId26"/>
    <p:sldId id="409" r:id="rId27"/>
    <p:sldId id="410" r:id="rId28"/>
    <p:sldId id="411" r:id="rId29"/>
    <p:sldId id="412" r:id="rId30"/>
    <p:sldId id="413" r:id="rId31"/>
    <p:sldId id="414" r:id="rId32"/>
    <p:sldId id="415" r:id="rId33"/>
    <p:sldId id="416" r:id="rId34"/>
    <p:sldId id="417" r:id="rId35"/>
    <p:sldId id="419" r:id="rId36"/>
    <p:sldId id="418" r:id="rId37"/>
    <p:sldId id="420" r:id="rId38"/>
    <p:sldId id="388" r:id="rId39"/>
    <p:sldId id="390" r:id="rId40"/>
    <p:sldId id="392" r:id="rId41"/>
    <p:sldId id="391" r:id="rId42"/>
    <p:sldId id="389" r:id="rId43"/>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963"/>
    <a:srgbClr val="4C68B1"/>
    <a:srgbClr val="00A1E5"/>
    <a:srgbClr val="5458AF"/>
    <a:srgbClr val="798B98"/>
    <a:srgbClr val="474898"/>
    <a:srgbClr val="CCA202"/>
    <a:srgbClr val="1B61AE"/>
    <a:srgbClr val="EAB062"/>
    <a:srgbClr val="D242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93333" autoAdjust="0"/>
  </p:normalViewPr>
  <p:slideViewPr>
    <p:cSldViewPr snapToGrid="0">
      <p:cViewPr varScale="1">
        <p:scale>
          <a:sx n="68" d="100"/>
          <a:sy n="68" d="100"/>
        </p:scale>
        <p:origin x="654" y="60"/>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87" d="100"/>
          <a:sy n="87" d="100"/>
        </p:scale>
        <p:origin x="576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618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5782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31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4"/>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rgbClr val="54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rgbClr val="54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rgbClr val="54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rgbClr val="54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rgbClr val="5458AF">
              <a:alpha val="94000"/>
            </a:srgb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5458A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myadvisor.fasttrack.microsoft.com/CloudVoice/Offers?pageState=NetworkReadiness"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77.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80.png"/><Relationship Id="rId17" Type="http://schemas.openxmlformats.org/officeDocument/2006/relationships/image" Target="../media/image83.jpeg"/><Relationship Id="rId25" Type="http://schemas.openxmlformats.org/officeDocument/2006/relationships/image" Target="../media/image21.svg"/><Relationship Id="rId2" Type="http://schemas.openxmlformats.org/officeDocument/2006/relationships/notesSlide" Target="../notesSlides/notesSlide8.xml"/><Relationship Id="rId16" Type="http://schemas.openxmlformats.org/officeDocument/2006/relationships/image" Target="../media/image82.jpeg"/><Relationship Id="rId20" Type="http://schemas.openxmlformats.org/officeDocument/2006/relationships/image" Target="../media/image84.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79.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81.jpeg"/><Relationship Id="rId23" Type="http://schemas.openxmlformats.org/officeDocument/2006/relationships/image" Target="../media/image85.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78.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37.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50.gif"/></Relationships>
</file>

<file path=ppt/slides/_rels/slide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err="1"/>
              <a:t>Hacia</a:t>
            </a:r>
            <a:r>
              <a:rPr lang="en-US" dirty="0"/>
              <a:t> un </a:t>
            </a:r>
            <a:r>
              <a:rPr lang="en-US" dirty="0" err="1"/>
              <a:t>gobierno</a:t>
            </a:r>
            <a:r>
              <a:rPr lang="en-US" dirty="0"/>
              <a:t> de Teams </a:t>
            </a:r>
            <a:r>
              <a:rPr lang="en-US" dirty="0" err="1"/>
              <a:t>exitoso</a:t>
            </a:r>
            <a:endParaRPr lang="en-US" dirty="0"/>
          </a:p>
        </p:txBody>
      </p:sp>
      <p:sp>
        <p:nvSpPr>
          <p:cNvPr id="3" name="Marcador de texto 2"/>
          <p:cNvSpPr>
            <a:spLocks noGrp="1"/>
          </p:cNvSpPr>
          <p:nvPr>
            <p:ph type="body" sz="quarter" idx="11"/>
          </p:nvPr>
        </p:nvSpPr>
        <p:spPr/>
        <p:txBody>
          <a:bodyPr/>
          <a:lstStyle/>
          <a:p>
            <a:r>
              <a:rPr lang="en-US" dirty="0"/>
              <a:t>Carlos Tabera	</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D8DA7-604D-46E2-BCC8-C068EF773152}"/>
              </a:ext>
            </a:extLst>
          </p:cNvPr>
          <p:cNvSpPr>
            <a:spLocks noGrp="1"/>
          </p:cNvSpPr>
          <p:nvPr>
            <p:ph type="title"/>
          </p:nvPr>
        </p:nvSpPr>
        <p:spPr/>
        <p:txBody>
          <a:bodyPr/>
          <a:lstStyle/>
          <a:p>
            <a:r>
              <a:rPr lang="es-ES" dirty="0"/>
              <a:t>Reunir al equipo</a:t>
            </a:r>
          </a:p>
        </p:txBody>
      </p:sp>
      <p:sp>
        <p:nvSpPr>
          <p:cNvPr id="3" name="Marcador de texto 2">
            <a:extLst>
              <a:ext uri="{FF2B5EF4-FFF2-40B4-BE49-F238E27FC236}">
                <a16:creationId xmlns:a16="http://schemas.microsoft.com/office/drawing/2014/main" id="{0E57EFE9-D819-43FE-8922-6CC43378FD75}"/>
              </a:ext>
            </a:extLst>
          </p:cNvPr>
          <p:cNvSpPr>
            <a:spLocks noGrp="1"/>
          </p:cNvSpPr>
          <p:nvPr>
            <p:ph type="body" sz="quarter" idx="10"/>
          </p:nvPr>
        </p:nvSpPr>
        <p:spPr>
          <a:xfrm>
            <a:off x="519249" y="1447798"/>
            <a:ext cx="5831310" cy="4922857"/>
          </a:xfrm>
        </p:spPr>
        <p:txBody>
          <a:bodyPr/>
          <a:lstStyle/>
          <a:p>
            <a:r>
              <a:rPr lang="es-ES" dirty="0"/>
              <a:t>Todas las empresas son diferentes, se organizan y trabajan de diferente manera</a:t>
            </a:r>
          </a:p>
          <a:p>
            <a:r>
              <a:rPr lang="es-ES" dirty="0"/>
              <a:t>No obstante, para implantar y gobernar Teams, se pueden identificar unos roles comunes</a:t>
            </a:r>
          </a:p>
          <a:p>
            <a:pPr lvl="3"/>
            <a:r>
              <a:rPr lang="es-ES" sz="2500" dirty="0"/>
              <a:t>Administradores</a:t>
            </a:r>
          </a:p>
          <a:p>
            <a:pPr lvl="3"/>
            <a:r>
              <a:rPr lang="es-ES" sz="2500" dirty="0"/>
              <a:t>Propietarios</a:t>
            </a:r>
          </a:p>
          <a:p>
            <a:pPr lvl="3"/>
            <a:r>
              <a:rPr lang="es-ES" sz="2500" dirty="0"/>
              <a:t>Campeones</a:t>
            </a:r>
          </a:p>
          <a:p>
            <a:pPr lvl="3"/>
            <a:r>
              <a:rPr lang="es-ES" sz="2500" dirty="0"/>
              <a:t>Comité de gobierno</a:t>
            </a:r>
          </a:p>
        </p:txBody>
      </p:sp>
      <p:pic>
        <p:nvPicPr>
          <p:cNvPr id="4" name="Imagen 3">
            <a:extLst>
              <a:ext uri="{FF2B5EF4-FFF2-40B4-BE49-F238E27FC236}">
                <a16:creationId xmlns:a16="http://schemas.microsoft.com/office/drawing/2014/main" id="{1AA33D81-911A-44D6-A034-422597CCF678}"/>
              </a:ext>
            </a:extLst>
          </p:cNvPr>
          <p:cNvPicPr>
            <a:picLocks noChangeAspect="1"/>
          </p:cNvPicPr>
          <p:nvPr/>
        </p:nvPicPr>
        <p:blipFill>
          <a:blip r:embed="rId2"/>
          <a:stretch>
            <a:fillRect/>
          </a:stretch>
        </p:blipFill>
        <p:spPr>
          <a:xfrm>
            <a:off x="6350559" y="976499"/>
            <a:ext cx="5591175" cy="5172075"/>
          </a:xfrm>
          <a:prstGeom prst="rect">
            <a:avLst/>
          </a:prstGeom>
        </p:spPr>
      </p:pic>
    </p:spTree>
    <p:extLst>
      <p:ext uri="{BB962C8B-B14F-4D97-AF65-F5344CB8AC3E}">
        <p14:creationId xmlns:p14="http://schemas.microsoft.com/office/powerpoint/2010/main" val="31179444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fltVal val="0"/>
                                          </p:val>
                                        </p:tav>
                                        <p:tav tm="100000">
                                          <p:val>
                                            <p:strVal val="#ppt_w"/>
                                          </p:val>
                                        </p:tav>
                                      </p:tavLst>
                                    </p:anim>
                                    <p:anim calcmode="lin" valueType="num">
                                      <p:cBhvr>
                                        <p:cTn id="36" dur="1000" fill="hold"/>
                                        <p:tgtEl>
                                          <p:spTgt spid="4"/>
                                        </p:tgtEl>
                                        <p:attrNameLst>
                                          <p:attrName>ppt_h</p:attrName>
                                        </p:attrNameLst>
                                      </p:cBhvr>
                                      <p:tavLst>
                                        <p:tav tm="0">
                                          <p:val>
                                            <p:fltVal val="0"/>
                                          </p:val>
                                        </p:tav>
                                        <p:tav tm="100000">
                                          <p:val>
                                            <p:strVal val="#ppt_h"/>
                                          </p:val>
                                        </p:tav>
                                      </p:tavLst>
                                    </p:anim>
                                    <p:anim calcmode="lin" valueType="num">
                                      <p:cBhvr>
                                        <p:cTn id="37" dur="1000" fill="hold"/>
                                        <p:tgtEl>
                                          <p:spTgt spid="4"/>
                                        </p:tgtEl>
                                        <p:attrNameLst>
                                          <p:attrName>style.rotation</p:attrName>
                                        </p:attrNameLst>
                                      </p:cBhvr>
                                      <p:tavLst>
                                        <p:tav tm="0">
                                          <p:val>
                                            <p:fltVal val="90"/>
                                          </p:val>
                                        </p:tav>
                                        <p:tav tm="100000">
                                          <p:val>
                                            <p:fltVal val="0"/>
                                          </p:val>
                                        </p:tav>
                                      </p:tavLst>
                                    </p:anim>
                                    <p:animEffect transition="in" filter="fade">
                                      <p:cBhvr>
                                        <p:cTn id="3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esquinas superiores cortadas 6">
            <a:extLst>
              <a:ext uri="{FF2B5EF4-FFF2-40B4-BE49-F238E27FC236}">
                <a16:creationId xmlns:a16="http://schemas.microsoft.com/office/drawing/2014/main" id="{E90CB2EE-E437-4041-841B-FDCC0534F8E9}"/>
              </a:ext>
            </a:extLst>
          </p:cNvPr>
          <p:cNvSpPr/>
          <p:nvPr/>
        </p:nvSpPr>
        <p:spPr bwMode="auto">
          <a:xfrm>
            <a:off x="257175" y="2739203"/>
            <a:ext cx="11677649" cy="3223447"/>
          </a:xfrm>
          <a:prstGeom prst="snip2Same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ítulo 1">
            <a:extLst>
              <a:ext uri="{FF2B5EF4-FFF2-40B4-BE49-F238E27FC236}">
                <a16:creationId xmlns:a16="http://schemas.microsoft.com/office/drawing/2014/main" id="{8DDA5610-814A-4892-B496-3B7AD5397DCE}"/>
              </a:ext>
            </a:extLst>
          </p:cNvPr>
          <p:cNvSpPr>
            <a:spLocks noGrp="1"/>
          </p:cNvSpPr>
          <p:nvPr>
            <p:ph type="title"/>
          </p:nvPr>
        </p:nvSpPr>
        <p:spPr/>
        <p:txBody>
          <a:bodyPr/>
          <a:lstStyle/>
          <a:p>
            <a:r>
              <a:rPr lang="es-ES" dirty="0"/>
              <a:t>Reunir al equipo – Campeones</a:t>
            </a:r>
          </a:p>
        </p:txBody>
      </p:sp>
      <p:sp>
        <p:nvSpPr>
          <p:cNvPr id="3" name="Marcador de texto 2">
            <a:extLst>
              <a:ext uri="{FF2B5EF4-FFF2-40B4-BE49-F238E27FC236}">
                <a16:creationId xmlns:a16="http://schemas.microsoft.com/office/drawing/2014/main" id="{DD600122-1876-4FEC-A28A-8A2349F17857}"/>
              </a:ext>
            </a:extLst>
          </p:cNvPr>
          <p:cNvSpPr>
            <a:spLocks noGrp="1"/>
          </p:cNvSpPr>
          <p:nvPr>
            <p:ph type="body" sz="quarter" idx="10"/>
          </p:nvPr>
        </p:nvSpPr>
        <p:spPr>
          <a:xfrm>
            <a:off x="698841" y="2844522"/>
            <a:ext cx="5396365" cy="2733954"/>
          </a:xfrm>
        </p:spPr>
        <p:txBody>
          <a:bodyPr/>
          <a:lstStyle/>
          <a:p>
            <a:r>
              <a:rPr lang="es-ES" dirty="0"/>
              <a:t>Los </a:t>
            </a:r>
            <a:r>
              <a:rPr lang="es-ES" dirty="0" err="1"/>
              <a:t>champions</a:t>
            </a:r>
            <a:r>
              <a:rPr lang="es-ES" dirty="0"/>
              <a:t>, o champiñones</a:t>
            </a:r>
          </a:p>
          <a:p>
            <a:r>
              <a:rPr lang="es-ES" dirty="0"/>
              <a:t>Los campeones son usuarios avanzados en los que se concentrará el conocimiento técnico de Teams y servirán como referente a los demás empleados para la resolución de dudas</a:t>
            </a:r>
          </a:p>
        </p:txBody>
      </p:sp>
      <p:sp>
        <p:nvSpPr>
          <p:cNvPr id="6" name="Marcador de texto 5">
            <a:extLst>
              <a:ext uri="{FF2B5EF4-FFF2-40B4-BE49-F238E27FC236}">
                <a16:creationId xmlns:a16="http://schemas.microsoft.com/office/drawing/2014/main" id="{BA92AFDF-1392-461E-A313-A53A9E6D80D0}"/>
              </a:ext>
            </a:extLst>
          </p:cNvPr>
          <p:cNvSpPr>
            <a:spLocks noGrp="1"/>
          </p:cNvSpPr>
          <p:nvPr>
            <p:ph type="body" sz="quarter" idx="11"/>
          </p:nvPr>
        </p:nvSpPr>
        <p:spPr>
          <a:xfrm>
            <a:off x="6274800" y="2865457"/>
            <a:ext cx="5396365" cy="3223447"/>
          </a:xfrm>
        </p:spPr>
        <p:txBody>
          <a:bodyPr/>
          <a:lstStyle/>
          <a:p>
            <a:r>
              <a:rPr lang="es-ES" dirty="0"/>
              <a:t>Se tratará de personas proactivas que además de conocer las novedades de Teams, se involucrarán en la forma de trabajar de las unidades de negocio</a:t>
            </a:r>
          </a:p>
          <a:p>
            <a:r>
              <a:rPr lang="es-ES" dirty="0"/>
              <a:t>Los campeones han de llevar a cabo una labor evangelizadora</a:t>
            </a:r>
          </a:p>
          <a:p>
            <a:endParaRPr lang="es-ES" dirty="0"/>
          </a:p>
        </p:txBody>
      </p:sp>
      <p:pic>
        <p:nvPicPr>
          <p:cNvPr id="5" name="Imagen 4">
            <a:extLst>
              <a:ext uri="{FF2B5EF4-FFF2-40B4-BE49-F238E27FC236}">
                <a16:creationId xmlns:a16="http://schemas.microsoft.com/office/drawing/2014/main" id="{9A076963-A0A0-442E-967F-F61A8F66352B}"/>
              </a:ext>
            </a:extLst>
          </p:cNvPr>
          <p:cNvPicPr>
            <a:picLocks noChangeAspect="1"/>
          </p:cNvPicPr>
          <p:nvPr/>
        </p:nvPicPr>
        <p:blipFill>
          <a:blip r:embed="rId2"/>
          <a:stretch>
            <a:fillRect/>
          </a:stretch>
        </p:blipFill>
        <p:spPr>
          <a:xfrm>
            <a:off x="-2350371" y="638174"/>
            <a:ext cx="1619250" cy="1619250"/>
          </a:xfrm>
          <a:prstGeom prst="rect">
            <a:avLst/>
          </a:prstGeom>
        </p:spPr>
      </p:pic>
    </p:spTree>
    <p:extLst>
      <p:ext uri="{BB962C8B-B14F-4D97-AF65-F5344CB8AC3E}">
        <p14:creationId xmlns:p14="http://schemas.microsoft.com/office/powerpoint/2010/main" val="260515696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100000" fill="hold" nodeType="clickEffect">
                                  <p:stCondLst>
                                    <p:cond delay="0"/>
                                  </p:stCondLst>
                                  <p:childTnLst>
                                    <p:animMotion origin="layout" path="M 0.00143 0.09421 C 0.05859 0.07662 0.11719 -0.06875 0.17135 -0.06852 C 0.22552 -0.06829 0.27396 0.09815 0.32721 0.09537 C 0.38021 0.09236 0.43659 -0.08542 0.48997 -0.08611 C 0.54336 -0.08704 0.59166 0.09005 0.64752 0.09097 C 0.70377 0.09167 0.76172 -0.1044 0.82669 -0.08102 C 0.9164 -0.05393 0.90182 0.06111 0.99179 0.0882 " pathEditMode="relative" rAng="0" ptsTypes="AAAAAAA">
                                      <p:cBhvr>
                                        <p:cTn id="6" dur="2000" fill="hold"/>
                                        <p:tgtEl>
                                          <p:spTgt spid="5"/>
                                        </p:tgtEl>
                                        <p:attrNameLst>
                                          <p:attrName>ppt_x</p:attrName>
                                          <p:attrName>ppt_y</p:attrName>
                                        </p:attrNameLst>
                                      </p:cBhvr>
                                      <p:rCtr x="49518" y="-8958"/>
                                    </p:animMotion>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E76BCF-824E-42C2-A1F4-990D433548DC}"/>
              </a:ext>
            </a:extLst>
          </p:cNvPr>
          <p:cNvSpPr>
            <a:spLocks noGrp="1"/>
          </p:cNvSpPr>
          <p:nvPr>
            <p:ph type="title"/>
          </p:nvPr>
        </p:nvSpPr>
        <p:spPr/>
        <p:txBody>
          <a:bodyPr/>
          <a:lstStyle/>
          <a:p>
            <a:r>
              <a:rPr lang="es-ES" dirty="0"/>
              <a:t>Reunir al equipo</a:t>
            </a:r>
          </a:p>
        </p:txBody>
      </p:sp>
      <p:sp>
        <p:nvSpPr>
          <p:cNvPr id="3" name="Marcador de texto 2">
            <a:extLst>
              <a:ext uri="{FF2B5EF4-FFF2-40B4-BE49-F238E27FC236}">
                <a16:creationId xmlns:a16="http://schemas.microsoft.com/office/drawing/2014/main" id="{ED4F3E49-F0F2-4548-9B28-A66679C0699E}"/>
              </a:ext>
            </a:extLst>
          </p:cNvPr>
          <p:cNvSpPr>
            <a:spLocks noGrp="1"/>
          </p:cNvSpPr>
          <p:nvPr>
            <p:ph type="body" sz="quarter" idx="10"/>
          </p:nvPr>
        </p:nvSpPr>
        <p:spPr>
          <a:xfrm>
            <a:off x="257413" y="1103709"/>
            <a:ext cx="6733233" cy="3545259"/>
          </a:xfrm>
        </p:spPr>
        <p:txBody>
          <a:bodyPr/>
          <a:lstStyle/>
          <a:p>
            <a:r>
              <a:rPr lang="es-ES" dirty="0"/>
              <a:t>El comité de gobierno es un equipo formado por tres grupos de personas</a:t>
            </a:r>
          </a:p>
          <a:p>
            <a:pPr lvl="4"/>
            <a:r>
              <a:rPr lang="es-ES" sz="2000" dirty="0"/>
              <a:t>Los campeones</a:t>
            </a:r>
          </a:p>
          <a:p>
            <a:pPr lvl="4"/>
            <a:r>
              <a:rPr lang="es-ES" sz="2000" dirty="0"/>
              <a:t>Responsables del departamento de IT</a:t>
            </a:r>
          </a:p>
          <a:p>
            <a:pPr lvl="4"/>
            <a:r>
              <a:rPr lang="es-ES" sz="2000" dirty="0"/>
              <a:t>Responsables del equipo de negocio</a:t>
            </a:r>
          </a:p>
          <a:p>
            <a:r>
              <a:rPr lang="es-ES" sz="3000" dirty="0"/>
              <a:t>Es recomendable crear un Team específico para el comité</a:t>
            </a:r>
          </a:p>
          <a:p>
            <a:r>
              <a:rPr lang="es-ES" sz="3000" dirty="0"/>
              <a:t>Evaluará los objetivos y peticiones de cambio</a:t>
            </a:r>
          </a:p>
          <a:p>
            <a:r>
              <a:rPr lang="es-ES" sz="3000" dirty="0"/>
              <a:t>Definirá las reglas y procesos</a:t>
            </a:r>
          </a:p>
          <a:p>
            <a:r>
              <a:rPr lang="es-ES" sz="3000" dirty="0"/>
              <a:t>Asignará roles y responsabilidades</a:t>
            </a:r>
          </a:p>
          <a:p>
            <a:endParaRPr lang="es-ES" sz="3501" dirty="0"/>
          </a:p>
        </p:txBody>
      </p:sp>
      <p:sp>
        <p:nvSpPr>
          <p:cNvPr id="6" name="Rectángulo 5">
            <a:extLst>
              <a:ext uri="{FF2B5EF4-FFF2-40B4-BE49-F238E27FC236}">
                <a16:creationId xmlns:a16="http://schemas.microsoft.com/office/drawing/2014/main" id="{0B8C799F-F855-45A5-888B-4EE1C377E2BB}"/>
              </a:ext>
            </a:extLst>
          </p:cNvPr>
          <p:cNvSpPr/>
          <p:nvPr/>
        </p:nvSpPr>
        <p:spPr bwMode="auto">
          <a:xfrm>
            <a:off x="7252480" y="0"/>
            <a:ext cx="4939519" cy="3848519"/>
          </a:xfrm>
          <a:prstGeom prst="rect">
            <a:avLst/>
          </a:prstGeom>
          <a:solidFill>
            <a:srgbClr val="54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Imagen 4">
            <a:extLst>
              <a:ext uri="{FF2B5EF4-FFF2-40B4-BE49-F238E27FC236}">
                <a16:creationId xmlns:a16="http://schemas.microsoft.com/office/drawing/2014/main" id="{9FD930D8-133F-49EA-BCAB-591E56747F67}"/>
              </a:ext>
            </a:extLst>
          </p:cNvPr>
          <p:cNvPicPr>
            <a:picLocks noChangeAspect="1"/>
          </p:cNvPicPr>
          <p:nvPr/>
        </p:nvPicPr>
        <p:blipFill rotWithShape="1">
          <a:blip r:embed="rId2"/>
          <a:srcRect l="14960" r="13958"/>
          <a:stretch/>
        </p:blipFill>
        <p:spPr>
          <a:xfrm>
            <a:off x="7252480" y="1656369"/>
            <a:ext cx="4939520" cy="3394644"/>
          </a:xfrm>
          <a:prstGeom prst="rect">
            <a:avLst/>
          </a:prstGeom>
        </p:spPr>
      </p:pic>
      <p:sp>
        <p:nvSpPr>
          <p:cNvPr id="7" name="Rectángulo 6">
            <a:extLst>
              <a:ext uri="{FF2B5EF4-FFF2-40B4-BE49-F238E27FC236}">
                <a16:creationId xmlns:a16="http://schemas.microsoft.com/office/drawing/2014/main" id="{2A4ABBE0-1AD8-4E8B-8299-A5AE8A3CAA6B}"/>
              </a:ext>
            </a:extLst>
          </p:cNvPr>
          <p:cNvSpPr/>
          <p:nvPr/>
        </p:nvSpPr>
        <p:spPr bwMode="auto">
          <a:xfrm>
            <a:off x="7252479" y="4200211"/>
            <a:ext cx="4939519" cy="2657789"/>
          </a:xfrm>
          <a:prstGeom prst="rect">
            <a:avLst/>
          </a:prstGeom>
          <a:solidFill>
            <a:srgbClr val="4748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ítulo 1">
            <a:extLst>
              <a:ext uri="{FF2B5EF4-FFF2-40B4-BE49-F238E27FC236}">
                <a16:creationId xmlns:a16="http://schemas.microsoft.com/office/drawing/2014/main" id="{280242AC-A6D6-475E-ABB1-D65C50FE83AD}"/>
              </a:ext>
            </a:extLst>
          </p:cNvPr>
          <p:cNvSpPr txBox="1">
            <a:spLocks/>
          </p:cNvSpPr>
          <p:nvPr/>
        </p:nvSpPr>
        <p:spPr>
          <a:xfrm>
            <a:off x="7252479" y="228602"/>
            <a:ext cx="4939521" cy="747897"/>
          </a:xfrm>
          <a:prstGeom prst="rect">
            <a:avLst/>
          </a:prstGeom>
        </p:spPr>
        <p:txBody>
          <a:bodyPr vert="horz" wrap="square" lIns="0" tIns="0" rIns="0" bIns="0" rtlCol="0" anchor="t">
            <a:noAutofit/>
          </a:bodyPr>
          <a:lstStyle>
            <a:lvl1pPr algn="l" defTabSz="685955" rtl="0" eaLnBrk="1" latinLnBrk="0" hangingPunct="1">
              <a:lnSpc>
                <a:spcPct val="90000"/>
              </a:lnSpc>
              <a:spcBef>
                <a:spcPct val="0"/>
              </a:spcBef>
              <a:buNone/>
              <a:defRPr lang="en-US" sz="4051" b="0" kern="1200" cap="none" spc="-75" baseline="0">
                <a:ln w="3175">
                  <a:noFill/>
                </a:ln>
                <a:solidFill>
                  <a:schemeClr val="accent6"/>
                </a:solidFill>
                <a:effectLst/>
                <a:latin typeface="+mj-lt"/>
                <a:ea typeface="+mn-ea"/>
                <a:cs typeface="Arial" charset="0"/>
              </a:defRPr>
            </a:lvl1pPr>
          </a:lstStyle>
          <a:p>
            <a:pPr algn="ctr"/>
            <a:r>
              <a:rPr lang="es-ES" b="1" dirty="0">
                <a:solidFill>
                  <a:schemeClr val="bg1"/>
                </a:solidFill>
              </a:rPr>
              <a:t>Comité de gobierno</a:t>
            </a:r>
          </a:p>
        </p:txBody>
      </p:sp>
    </p:spTree>
    <p:extLst>
      <p:ext uri="{BB962C8B-B14F-4D97-AF65-F5344CB8AC3E}">
        <p14:creationId xmlns:p14="http://schemas.microsoft.com/office/powerpoint/2010/main" val="40102008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640374-EE37-4800-8EBF-D399D9161788}"/>
              </a:ext>
            </a:extLst>
          </p:cNvPr>
          <p:cNvSpPr>
            <a:spLocks noGrp="1"/>
          </p:cNvSpPr>
          <p:nvPr>
            <p:ph type="title"/>
          </p:nvPr>
        </p:nvSpPr>
        <p:spPr/>
        <p:txBody>
          <a:bodyPr/>
          <a:lstStyle/>
          <a:p>
            <a:r>
              <a:rPr lang="es-ES" dirty="0"/>
              <a:t>Priorizar los escenarios</a:t>
            </a:r>
          </a:p>
        </p:txBody>
      </p:sp>
      <p:sp>
        <p:nvSpPr>
          <p:cNvPr id="3" name="Marcador de texto 2">
            <a:extLst>
              <a:ext uri="{FF2B5EF4-FFF2-40B4-BE49-F238E27FC236}">
                <a16:creationId xmlns:a16="http://schemas.microsoft.com/office/drawing/2014/main" id="{9645ADD8-707A-4AE6-9F77-31A66B75457A}"/>
              </a:ext>
            </a:extLst>
          </p:cNvPr>
          <p:cNvSpPr>
            <a:spLocks noGrp="1"/>
          </p:cNvSpPr>
          <p:nvPr>
            <p:ph type="body" sz="quarter" idx="10"/>
          </p:nvPr>
        </p:nvSpPr>
        <p:spPr>
          <a:xfrm>
            <a:off x="519248" y="1047749"/>
            <a:ext cx="11151917" cy="4651550"/>
          </a:xfrm>
        </p:spPr>
        <p:txBody>
          <a:bodyPr/>
          <a:lstStyle/>
          <a:p>
            <a:r>
              <a:rPr lang="es-ES" dirty="0"/>
              <a:t>Para que la herramienta sea de utilidad, hay que seleccionar los escenarios más relevantes</a:t>
            </a:r>
          </a:p>
          <a:p>
            <a:r>
              <a:rPr lang="es-ES" dirty="0"/>
              <a:t>Planifique los Equipos que se crearán y utilice una nomenclatura común</a:t>
            </a:r>
          </a:p>
          <a:p>
            <a:r>
              <a:rPr lang="es-ES" dirty="0"/>
              <a:t>La estructura de los equipos no debería diferir mucho de la estructura interna de la empresa</a:t>
            </a:r>
          </a:p>
          <a:p>
            <a:r>
              <a:rPr lang="es-ES" dirty="0"/>
              <a:t>Permitirá a los usuarios utilizar Teams de una forma más intuitiva</a:t>
            </a:r>
          </a:p>
          <a:p>
            <a:pPr lvl="4"/>
            <a:r>
              <a:rPr lang="es-ES" sz="2400" dirty="0"/>
              <a:t>Áreas corporativas</a:t>
            </a:r>
          </a:p>
          <a:p>
            <a:pPr lvl="4"/>
            <a:r>
              <a:rPr lang="es-ES" sz="2400" dirty="0"/>
              <a:t>Departamentos</a:t>
            </a:r>
          </a:p>
          <a:p>
            <a:pPr lvl="4"/>
            <a:r>
              <a:rPr lang="es-ES" sz="2400" dirty="0"/>
              <a:t>Grupos de trabajo departamentales</a:t>
            </a:r>
          </a:p>
          <a:p>
            <a:pPr lvl="4"/>
            <a:r>
              <a:rPr lang="es-ES" sz="2400" dirty="0"/>
              <a:t>Proyectos de los departamentos</a:t>
            </a:r>
          </a:p>
          <a:p>
            <a:pPr lvl="4"/>
            <a:r>
              <a:rPr lang="es-ES" sz="2400" dirty="0"/>
              <a:t>Proyectos interdepartamentales</a:t>
            </a:r>
          </a:p>
        </p:txBody>
      </p:sp>
      <p:pic>
        <p:nvPicPr>
          <p:cNvPr id="12" name="Imagen 11">
            <a:extLst>
              <a:ext uri="{FF2B5EF4-FFF2-40B4-BE49-F238E27FC236}">
                <a16:creationId xmlns:a16="http://schemas.microsoft.com/office/drawing/2014/main" id="{6B56D5C7-4B2E-4C1B-AE0F-151BA660BE19}"/>
              </a:ext>
            </a:extLst>
          </p:cNvPr>
          <p:cNvPicPr>
            <a:picLocks noChangeAspect="1"/>
          </p:cNvPicPr>
          <p:nvPr/>
        </p:nvPicPr>
        <p:blipFill>
          <a:blip r:embed="rId2"/>
          <a:stretch>
            <a:fillRect/>
          </a:stretch>
        </p:blipFill>
        <p:spPr>
          <a:xfrm rot="2449583">
            <a:off x="4887801" y="7471289"/>
            <a:ext cx="2117868" cy="1955498"/>
          </a:xfrm>
          <a:prstGeom prst="rect">
            <a:avLst/>
          </a:prstGeom>
        </p:spPr>
      </p:pic>
      <p:pic>
        <p:nvPicPr>
          <p:cNvPr id="14" name="Imagen 13">
            <a:extLst>
              <a:ext uri="{FF2B5EF4-FFF2-40B4-BE49-F238E27FC236}">
                <a16:creationId xmlns:a16="http://schemas.microsoft.com/office/drawing/2014/main" id="{604FEF11-52E3-437D-8B23-241F03B13E40}"/>
              </a:ext>
            </a:extLst>
          </p:cNvPr>
          <p:cNvPicPr>
            <a:picLocks noChangeAspect="1"/>
          </p:cNvPicPr>
          <p:nvPr/>
        </p:nvPicPr>
        <p:blipFill>
          <a:blip r:embed="rId3"/>
          <a:stretch>
            <a:fillRect/>
          </a:stretch>
        </p:blipFill>
        <p:spPr>
          <a:xfrm rot="21050144">
            <a:off x="12972148" y="1922152"/>
            <a:ext cx="2712696" cy="1932796"/>
          </a:xfrm>
          <a:prstGeom prst="rect">
            <a:avLst/>
          </a:prstGeom>
        </p:spPr>
      </p:pic>
      <p:pic>
        <p:nvPicPr>
          <p:cNvPr id="10" name="Imagen 9">
            <a:extLst>
              <a:ext uri="{FF2B5EF4-FFF2-40B4-BE49-F238E27FC236}">
                <a16:creationId xmlns:a16="http://schemas.microsoft.com/office/drawing/2014/main" id="{EC94C2D1-0CC5-4B65-8BD7-9C65273F0985}"/>
              </a:ext>
            </a:extLst>
          </p:cNvPr>
          <p:cNvPicPr>
            <a:picLocks noChangeAspect="1"/>
          </p:cNvPicPr>
          <p:nvPr/>
        </p:nvPicPr>
        <p:blipFill>
          <a:blip r:embed="rId4"/>
          <a:stretch>
            <a:fillRect/>
          </a:stretch>
        </p:blipFill>
        <p:spPr>
          <a:xfrm>
            <a:off x="2360580" y="-2955193"/>
            <a:ext cx="3129028" cy="2790928"/>
          </a:xfrm>
          <a:prstGeom prst="rect">
            <a:avLst/>
          </a:prstGeom>
        </p:spPr>
      </p:pic>
    </p:spTree>
    <p:extLst>
      <p:ext uri="{BB962C8B-B14F-4D97-AF65-F5344CB8AC3E}">
        <p14:creationId xmlns:p14="http://schemas.microsoft.com/office/powerpoint/2010/main" val="4241958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4.44444E-6 L 0.14974 -0.49583 " pathEditMode="relative" rAng="0" ptsTypes="AA">
                                      <p:cBhvr>
                                        <p:cTn id="6" dur="2000" fill="hold"/>
                                        <p:tgtEl>
                                          <p:spTgt spid="12"/>
                                        </p:tgtEl>
                                        <p:attrNameLst>
                                          <p:attrName>ppt_x</p:attrName>
                                          <p:attrName>ppt_y</p:attrName>
                                        </p:attrNameLst>
                                      </p:cBhvr>
                                      <p:rCtr x="7487" y="-24792"/>
                                    </p:animMotion>
                                  </p:childTnLst>
                                </p:cTn>
                              </p:par>
                              <p:par>
                                <p:cTn id="7" presetID="2" presetClass="entr" presetSubtype="4"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additive="base">
                                        <p:cTn id="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37" presetClass="path" presetSubtype="0" accel="50000" decel="50000" fill="hold" nodeType="afterEffect">
                                  <p:stCondLst>
                                    <p:cond delay="0"/>
                                  </p:stCondLst>
                                  <p:childTnLst>
                                    <p:animMotion origin="layout" path="M 0.07188 0.41991 L -0.06914 0.22477 C -0.09844 0.18172 -0.14245 0.15903 -0.18867 0.15903 C -0.24115 0.15903 -0.2832 0.18172 -0.3125 0.22477 L -0.45325 0.41991 " pathEditMode="relative" rAng="0" ptsTypes="AAAAA">
                                      <p:cBhvr>
                                        <p:cTn id="17" dur="2000" fill="hold"/>
                                        <p:tgtEl>
                                          <p:spTgt spid="14"/>
                                        </p:tgtEl>
                                        <p:attrNameLst>
                                          <p:attrName>ppt_x</p:attrName>
                                          <p:attrName>ppt_y</p:attrName>
                                        </p:attrNameLst>
                                      </p:cBhvr>
                                      <p:rCtr x="-26263" y="-13056"/>
                                    </p:animMotion>
                                  </p:childTnLst>
                                </p:cTn>
                              </p:par>
                            </p:childTnLst>
                          </p:cTn>
                        </p:par>
                        <p:par>
                          <p:cTn id="18" fill="hold">
                            <p:stCondLst>
                              <p:cond delay="4000"/>
                            </p:stCondLst>
                            <p:childTnLst>
                              <p:par>
                                <p:cTn id="19" presetID="42" presetClass="path" presetSubtype="0" accel="50000" decel="50000" fill="hold" nodeType="afterEffect">
                                  <p:stCondLst>
                                    <p:cond delay="0"/>
                                  </p:stCondLst>
                                  <p:childTnLst>
                                    <p:animMotion origin="layout" path="M 5E-6 4.81481E-6 L 0.54532 0.98564 " pathEditMode="relative" rAng="0" ptsTypes="AA">
                                      <p:cBhvr>
                                        <p:cTn id="20" dur="2000" fill="hold"/>
                                        <p:tgtEl>
                                          <p:spTgt spid="10"/>
                                        </p:tgtEl>
                                        <p:attrNameLst>
                                          <p:attrName>ppt_x</p:attrName>
                                          <p:attrName>ppt_y</p:attrName>
                                        </p:attrNameLst>
                                      </p:cBhvr>
                                      <p:rCtr x="27266" y="49282"/>
                                    </p:animMotion>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3C0CE-53B5-41D7-B8C8-B81CC40B3D08}"/>
              </a:ext>
            </a:extLst>
          </p:cNvPr>
          <p:cNvSpPr>
            <a:spLocks noGrp="1"/>
          </p:cNvSpPr>
          <p:nvPr>
            <p:ph type="title"/>
          </p:nvPr>
        </p:nvSpPr>
        <p:spPr/>
        <p:txBody>
          <a:bodyPr/>
          <a:lstStyle/>
          <a:p>
            <a:r>
              <a:rPr lang="es-ES" dirty="0"/>
              <a:t>Planificación técnica</a:t>
            </a:r>
          </a:p>
        </p:txBody>
      </p:sp>
      <p:sp>
        <p:nvSpPr>
          <p:cNvPr id="3" name="Marcador de texto 2">
            <a:extLst>
              <a:ext uri="{FF2B5EF4-FFF2-40B4-BE49-F238E27FC236}">
                <a16:creationId xmlns:a16="http://schemas.microsoft.com/office/drawing/2014/main" id="{034C6F65-A373-4B1C-9348-A91DF30E40BA}"/>
              </a:ext>
            </a:extLst>
          </p:cNvPr>
          <p:cNvSpPr>
            <a:spLocks noGrp="1"/>
          </p:cNvSpPr>
          <p:nvPr>
            <p:ph type="body" sz="quarter" idx="10"/>
          </p:nvPr>
        </p:nvSpPr>
        <p:spPr>
          <a:xfrm>
            <a:off x="519248" y="1447798"/>
            <a:ext cx="11151917" cy="3003621"/>
          </a:xfrm>
        </p:spPr>
        <p:txBody>
          <a:bodyPr/>
          <a:lstStyle/>
          <a:p>
            <a:r>
              <a:rPr lang="es-ES" dirty="0"/>
              <a:t>En esta fase se tratarán todos los aspectos técnicos de instalación y de configuración global</a:t>
            </a:r>
          </a:p>
          <a:p>
            <a:r>
              <a:rPr lang="es-ES" dirty="0"/>
              <a:t>Hay que realizar una labor de consultoría con el área de IT</a:t>
            </a:r>
          </a:p>
          <a:p>
            <a:r>
              <a:rPr lang="es-ES" dirty="0"/>
              <a:t>Decidir la configuración global de MS Teams</a:t>
            </a:r>
          </a:p>
          <a:p>
            <a:r>
              <a:rPr lang="es-ES" dirty="0"/>
              <a:t>Comprobar la calidad de la red para la retransmisión en tiempo real </a:t>
            </a:r>
            <a:r>
              <a:rPr lang="es-ES" u="sng" dirty="0">
                <a:hlinkClick r:id="rId2"/>
              </a:rPr>
              <a:t>Network </a:t>
            </a:r>
            <a:r>
              <a:rPr lang="es-ES" u="sng" dirty="0" err="1">
                <a:hlinkClick r:id="rId2"/>
              </a:rPr>
              <a:t>Readiness</a:t>
            </a:r>
            <a:r>
              <a:rPr lang="es-ES" u="sng" dirty="0">
                <a:hlinkClick r:id="rId2"/>
              </a:rPr>
              <a:t> </a:t>
            </a:r>
            <a:r>
              <a:rPr lang="es-ES" u="sng" dirty="0" err="1">
                <a:hlinkClick r:id="rId2"/>
              </a:rPr>
              <a:t>Assessment</a:t>
            </a:r>
            <a:endParaRPr lang="es-ES" u="sng" dirty="0"/>
          </a:p>
          <a:p>
            <a:endParaRPr lang="es-ES" dirty="0"/>
          </a:p>
        </p:txBody>
      </p:sp>
      <p:pic>
        <p:nvPicPr>
          <p:cNvPr id="5" name="Imagen 4">
            <a:extLst>
              <a:ext uri="{FF2B5EF4-FFF2-40B4-BE49-F238E27FC236}">
                <a16:creationId xmlns:a16="http://schemas.microsoft.com/office/drawing/2014/main" id="{98512004-5204-4265-98B9-F7B0E2412840}"/>
              </a:ext>
            </a:extLst>
          </p:cNvPr>
          <p:cNvPicPr>
            <a:picLocks noChangeAspect="1"/>
          </p:cNvPicPr>
          <p:nvPr/>
        </p:nvPicPr>
        <p:blipFill>
          <a:blip r:embed="rId3"/>
          <a:stretch>
            <a:fillRect/>
          </a:stretch>
        </p:blipFill>
        <p:spPr>
          <a:xfrm>
            <a:off x="2270448" y="4180114"/>
            <a:ext cx="7651103" cy="2677886"/>
          </a:xfrm>
          <a:prstGeom prst="rect">
            <a:avLst/>
          </a:prstGeom>
        </p:spPr>
      </p:pic>
    </p:spTree>
    <p:extLst>
      <p:ext uri="{BB962C8B-B14F-4D97-AF65-F5344CB8AC3E}">
        <p14:creationId xmlns:p14="http://schemas.microsoft.com/office/powerpoint/2010/main" val="4646299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973B5-8D3F-43DF-8B0D-269A70463B4D}"/>
              </a:ext>
            </a:extLst>
          </p:cNvPr>
          <p:cNvSpPr>
            <a:spLocks noGrp="1"/>
          </p:cNvSpPr>
          <p:nvPr>
            <p:ph type="title"/>
          </p:nvPr>
        </p:nvSpPr>
        <p:spPr/>
        <p:txBody>
          <a:bodyPr/>
          <a:lstStyle/>
          <a:p>
            <a:r>
              <a:rPr lang="es-ES" dirty="0"/>
              <a:t>Realización de pilotos</a:t>
            </a:r>
          </a:p>
        </p:txBody>
      </p:sp>
      <p:sp>
        <p:nvSpPr>
          <p:cNvPr id="3" name="Marcador de texto 2">
            <a:extLst>
              <a:ext uri="{FF2B5EF4-FFF2-40B4-BE49-F238E27FC236}">
                <a16:creationId xmlns:a16="http://schemas.microsoft.com/office/drawing/2014/main" id="{56357606-EB0F-4FB6-80BC-50723188FA77}"/>
              </a:ext>
            </a:extLst>
          </p:cNvPr>
          <p:cNvSpPr>
            <a:spLocks noGrp="1"/>
          </p:cNvSpPr>
          <p:nvPr>
            <p:ph type="body" sz="quarter" idx="10"/>
          </p:nvPr>
        </p:nvSpPr>
        <p:spPr>
          <a:xfrm>
            <a:off x="519248" y="1447798"/>
            <a:ext cx="11151917" cy="5181600"/>
          </a:xfrm>
        </p:spPr>
        <p:txBody>
          <a:bodyPr/>
          <a:lstStyle/>
          <a:p>
            <a:r>
              <a:rPr lang="es-ES" dirty="0"/>
              <a:t>Es interesante realizar una prueba piloto con un grupo de usuarios limitado</a:t>
            </a:r>
          </a:p>
          <a:p>
            <a:r>
              <a:rPr lang="es-ES" dirty="0"/>
              <a:t>No necesariamente ha de</a:t>
            </a:r>
            <a:br>
              <a:rPr lang="es-ES" dirty="0"/>
            </a:br>
            <a:r>
              <a:rPr lang="es-ES" dirty="0"/>
              <a:t>seguir el orden de la fase </a:t>
            </a:r>
            <a:br>
              <a:rPr lang="es-ES" dirty="0"/>
            </a:br>
            <a:r>
              <a:rPr lang="es-ES" dirty="0"/>
              <a:t>de priorización</a:t>
            </a:r>
          </a:p>
          <a:p>
            <a:r>
              <a:rPr lang="es-ES" dirty="0"/>
              <a:t>El piloto nos dará un valioso </a:t>
            </a:r>
            <a:br>
              <a:rPr lang="es-ES" dirty="0"/>
            </a:br>
            <a:r>
              <a:rPr lang="es-ES" dirty="0" err="1"/>
              <a:t>feedback</a:t>
            </a:r>
            <a:r>
              <a:rPr lang="es-ES" dirty="0"/>
              <a:t> de los usuarios</a:t>
            </a:r>
          </a:p>
          <a:p>
            <a:r>
              <a:rPr lang="es-ES" dirty="0"/>
              <a:t>Es mejor realizar el piloto con </a:t>
            </a:r>
            <a:br>
              <a:rPr lang="es-ES" dirty="0"/>
            </a:br>
            <a:r>
              <a:rPr lang="es-ES" dirty="0"/>
              <a:t>un equipo cuyos miembros</a:t>
            </a:r>
            <a:br>
              <a:rPr lang="es-ES" dirty="0"/>
            </a:br>
            <a:r>
              <a:rPr lang="es-ES" dirty="0"/>
              <a:t>trabajen </a:t>
            </a:r>
            <a:r>
              <a:rPr lang="es-ES"/>
              <a:t>estrechamente y</a:t>
            </a:r>
            <a:br>
              <a:rPr lang="es-ES" dirty="0"/>
            </a:br>
            <a:r>
              <a:rPr lang="es-ES" dirty="0"/>
              <a:t>utilicen metodologías ágiles</a:t>
            </a:r>
          </a:p>
          <a:p>
            <a:endParaRPr lang="es-ES" dirty="0"/>
          </a:p>
        </p:txBody>
      </p:sp>
      <p:pic>
        <p:nvPicPr>
          <p:cNvPr id="4" name="Imagen 3" descr="Captura de pantalla de casos de uso de Microsoft Teams por departamento.">
            <a:extLst>
              <a:ext uri="{FF2B5EF4-FFF2-40B4-BE49-F238E27FC236}">
                <a16:creationId xmlns:a16="http://schemas.microsoft.com/office/drawing/2014/main" id="{15051059-9121-498D-8841-90BA351F1448}"/>
              </a:ext>
            </a:extLst>
          </p:cNvPr>
          <p:cNvPicPr/>
          <p:nvPr/>
        </p:nvPicPr>
        <p:blipFill rotWithShape="1">
          <a:blip r:embed="rId2">
            <a:extLst>
              <a:ext uri="{28A0092B-C50C-407E-A947-70E740481C1C}">
                <a14:useLocalDpi xmlns:a14="http://schemas.microsoft.com/office/drawing/2010/main" val="0"/>
              </a:ext>
            </a:extLst>
          </a:blip>
          <a:srcRect r="5144"/>
          <a:stretch/>
        </p:blipFill>
        <p:spPr bwMode="auto">
          <a:xfrm>
            <a:off x="5459604" y="2411604"/>
            <a:ext cx="6732396" cy="4446396"/>
          </a:xfrm>
          <a:prstGeom prst="rect">
            <a:avLst/>
          </a:prstGeom>
          <a:noFill/>
          <a:ln>
            <a:noFill/>
          </a:ln>
        </p:spPr>
      </p:pic>
    </p:spTree>
    <p:extLst>
      <p:ext uri="{BB962C8B-B14F-4D97-AF65-F5344CB8AC3E}">
        <p14:creationId xmlns:p14="http://schemas.microsoft.com/office/powerpoint/2010/main" val="94569528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00732D9-2691-4026-BC3C-C223FB70F127}"/>
              </a:ext>
            </a:extLst>
          </p:cNvPr>
          <p:cNvSpPr>
            <a:spLocks noGrp="1"/>
          </p:cNvSpPr>
          <p:nvPr>
            <p:ph type="title"/>
          </p:nvPr>
        </p:nvSpPr>
        <p:spPr/>
        <p:txBody>
          <a:bodyPr/>
          <a:lstStyle/>
          <a:p>
            <a:r>
              <a:rPr lang="es-ES" dirty="0"/>
              <a:t>Implantación</a:t>
            </a:r>
          </a:p>
        </p:txBody>
      </p:sp>
      <p:sp>
        <p:nvSpPr>
          <p:cNvPr id="5" name="Marcador de texto 4">
            <a:extLst>
              <a:ext uri="{FF2B5EF4-FFF2-40B4-BE49-F238E27FC236}">
                <a16:creationId xmlns:a16="http://schemas.microsoft.com/office/drawing/2014/main" id="{C84B15F0-BD37-42D0-9D5E-051BD7F9A6CD}"/>
              </a:ext>
            </a:extLst>
          </p:cNvPr>
          <p:cNvSpPr>
            <a:spLocks noGrp="1"/>
          </p:cNvSpPr>
          <p:nvPr>
            <p:ph type="body" sz="quarter" idx="10"/>
          </p:nvPr>
        </p:nvSpPr>
        <p:spPr>
          <a:xfrm>
            <a:off x="519248" y="1447799"/>
            <a:ext cx="11151917" cy="1034144"/>
          </a:xfrm>
        </p:spPr>
        <p:txBody>
          <a:bodyPr/>
          <a:lstStyle/>
          <a:p>
            <a:r>
              <a:rPr lang="es-ES" dirty="0"/>
              <a:t>Una vez terminados los pilotos y tomado su </a:t>
            </a:r>
            <a:r>
              <a:rPr lang="es-ES" dirty="0" err="1"/>
              <a:t>feedback</a:t>
            </a:r>
            <a:r>
              <a:rPr lang="es-ES" dirty="0"/>
              <a:t>, hay que actuar</a:t>
            </a:r>
          </a:p>
          <a:p>
            <a:r>
              <a:rPr lang="es-ES" dirty="0"/>
              <a:t>Modificar la planificación en consecuencia del </a:t>
            </a:r>
            <a:r>
              <a:rPr lang="es-ES" dirty="0" err="1"/>
              <a:t>feedback</a:t>
            </a:r>
            <a:endParaRPr lang="es-ES" dirty="0"/>
          </a:p>
        </p:txBody>
      </p:sp>
      <p:sp>
        <p:nvSpPr>
          <p:cNvPr id="6" name="Marcador de texto 4">
            <a:extLst>
              <a:ext uri="{FF2B5EF4-FFF2-40B4-BE49-F238E27FC236}">
                <a16:creationId xmlns:a16="http://schemas.microsoft.com/office/drawing/2014/main" id="{CC534F21-F640-44FF-9009-22C8A539D1D5}"/>
              </a:ext>
            </a:extLst>
          </p:cNvPr>
          <p:cNvSpPr txBox="1">
            <a:spLocks/>
          </p:cNvSpPr>
          <p:nvPr/>
        </p:nvSpPr>
        <p:spPr>
          <a:xfrm>
            <a:off x="519249" y="3157693"/>
            <a:ext cx="5576752" cy="3323493"/>
          </a:xfrm>
          <a:prstGeom prst="rect">
            <a:avLst/>
          </a:prstGeom>
        </p:spPr>
        <p:txBody>
          <a:bodyPr vert="horz" lIns="0" tIns="0" rIns="0" bIns="0" rtlCol="0">
            <a:noAutofit/>
          </a:bodyPr>
          <a:lstStyle>
            <a:lvl1pPr marL="213179" marR="0" indent="-213179" algn="l" defTabSz="685955" rtl="0" eaLnBrk="1" fontAlgn="auto" latinLnBrk="0" hangingPunct="1">
              <a:lnSpc>
                <a:spcPct val="90000"/>
              </a:lnSpc>
              <a:spcBef>
                <a:spcPct val="20000"/>
              </a:spcBef>
              <a:spcAft>
                <a:spcPts val="0"/>
              </a:spcAft>
              <a:buClrTx/>
              <a:buSzPct val="80000"/>
              <a:buFont typeface="Wingdings" pitchFamily="2" charset="2"/>
              <a:buChar char=""/>
              <a:tabLst/>
              <a:defRPr sz="3001" kern="1200" spc="-53" baseline="0">
                <a:solidFill>
                  <a:srgbClr val="333333"/>
                </a:solidFill>
                <a:latin typeface="+mj-lt"/>
                <a:ea typeface="+mn-ea"/>
                <a:cs typeface="+mn-cs"/>
              </a:defRPr>
            </a:lvl1pPr>
            <a:lvl2pPr marL="388247"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56171" marR="0" indent="-167923"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3pPr>
            <a:lvl4pPr marL="685983"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815796"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s-ES" b="1" u="sng" dirty="0"/>
              <a:t>Implantar Teams de una sola vez</a:t>
            </a:r>
          </a:p>
          <a:p>
            <a:r>
              <a:rPr lang="es-ES" dirty="0"/>
              <a:t>En organizaciones pequeñas, puede activarse Teams para toda la organización</a:t>
            </a:r>
          </a:p>
          <a:p>
            <a:r>
              <a:rPr lang="es-ES" dirty="0"/>
              <a:t>Al ser grupos relativamente pequeños, pueden darse formaciones conjuntas</a:t>
            </a:r>
          </a:p>
        </p:txBody>
      </p:sp>
      <p:sp>
        <p:nvSpPr>
          <p:cNvPr id="7" name="Marcador de texto 4">
            <a:extLst>
              <a:ext uri="{FF2B5EF4-FFF2-40B4-BE49-F238E27FC236}">
                <a16:creationId xmlns:a16="http://schemas.microsoft.com/office/drawing/2014/main" id="{4BD3BA0C-3E8A-480B-AB50-378B780C7D00}"/>
              </a:ext>
            </a:extLst>
          </p:cNvPr>
          <p:cNvSpPr txBox="1">
            <a:spLocks/>
          </p:cNvSpPr>
          <p:nvPr/>
        </p:nvSpPr>
        <p:spPr>
          <a:xfrm>
            <a:off x="6095206" y="3157694"/>
            <a:ext cx="5575959" cy="1596852"/>
          </a:xfrm>
          <a:prstGeom prst="rect">
            <a:avLst/>
          </a:prstGeom>
        </p:spPr>
        <p:txBody>
          <a:bodyPr vert="horz" lIns="0" tIns="0" rIns="0" bIns="0" rtlCol="0">
            <a:noAutofit/>
          </a:bodyPr>
          <a:lstStyle>
            <a:lvl1pPr marL="213179" marR="0" indent="-213179" algn="l" defTabSz="685955" rtl="0" eaLnBrk="1" fontAlgn="auto" latinLnBrk="0" hangingPunct="1">
              <a:lnSpc>
                <a:spcPct val="90000"/>
              </a:lnSpc>
              <a:spcBef>
                <a:spcPct val="20000"/>
              </a:spcBef>
              <a:spcAft>
                <a:spcPts val="0"/>
              </a:spcAft>
              <a:buClrTx/>
              <a:buSzPct val="80000"/>
              <a:buFont typeface="Wingdings" pitchFamily="2" charset="2"/>
              <a:buChar char=""/>
              <a:tabLst/>
              <a:defRPr sz="3001" kern="1200" spc="-53" baseline="0">
                <a:solidFill>
                  <a:srgbClr val="333333"/>
                </a:solidFill>
                <a:latin typeface="+mj-lt"/>
                <a:ea typeface="+mn-ea"/>
                <a:cs typeface="+mn-cs"/>
              </a:defRPr>
            </a:lvl1pPr>
            <a:lvl2pPr marL="388247"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56171" marR="0" indent="-167923"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3pPr>
            <a:lvl4pPr marL="685983"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815796"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s-ES" b="1" u="sng" dirty="0"/>
              <a:t>Implantación escalonada</a:t>
            </a:r>
          </a:p>
          <a:p>
            <a:r>
              <a:rPr lang="es-ES" dirty="0"/>
              <a:t>Para las organizaciones grandes, Teams ha de activarse de forma secuencial y controlada</a:t>
            </a:r>
          </a:p>
          <a:p>
            <a:r>
              <a:rPr lang="es-ES" dirty="0"/>
              <a:t>Al no poder dar formaciones conjuntas, es mejor realizar este escenario</a:t>
            </a:r>
          </a:p>
        </p:txBody>
      </p:sp>
      <p:sp>
        <p:nvSpPr>
          <p:cNvPr id="8" name="Rectángulo 7">
            <a:extLst>
              <a:ext uri="{FF2B5EF4-FFF2-40B4-BE49-F238E27FC236}">
                <a16:creationId xmlns:a16="http://schemas.microsoft.com/office/drawing/2014/main" id="{E3B3BCF2-95CA-4621-A17A-4AB00287C4AB}"/>
              </a:ext>
            </a:extLst>
          </p:cNvPr>
          <p:cNvSpPr/>
          <p:nvPr/>
        </p:nvSpPr>
        <p:spPr bwMode="auto">
          <a:xfrm>
            <a:off x="294752" y="2582426"/>
            <a:ext cx="11635991" cy="221064"/>
          </a:xfrm>
          <a:prstGeom prst="rect">
            <a:avLst/>
          </a:prstGeom>
          <a:solidFill>
            <a:srgbClr val="54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2155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2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2AFD5-F0AA-4FD4-8428-F403E9905297}"/>
              </a:ext>
            </a:extLst>
          </p:cNvPr>
          <p:cNvSpPr>
            <a:spLocks noGrp="1"/>
          </p:cNvSpPr>
          <p:nvPr>
            <p:ph type="title"/>
          </p:nvPr>
        </p:nvSpPr>
        <p:spPr/>
        <p:txBody>
          <a:bodyPr/>
          <a:lstStyle/>
          <a:p>
            <a:r>
              <a:rPr lang="es-ES" dirty="0"/>
              <a:t>Medir, manejar y guiar</a:t>
            </a:r>
          </a:p>
        </p:txBody>
      </p:sp>
      <p:sp>
        <p:nvSpPr>
          <p:cNvPr id="3" name="Marcador de texto 2">
            <a:extLst>
              <a:ext uri="{FF2B5EF4-FFF2-40B4-BE49-F238E27FC236}">
                <a16:creationId xmlns:a16="http://schemas.microsoft.com/office/drawing/2014/main" id="{A6B5DE95-D6B2-42D0-8673-09E35E816EFF}"/>
              </a:ext>
            </a:extLst>
          </p:cNvPr>
          <p:cNvSpPr>
            <a:spLocks noGrp="1"/>
          </p:cNvSpPr>
          <p:nvPr>
            <p:ph type="body" sz="quarter" idx="10"/>
          </p:nvPr>
        </p:nvSpPr>
        <p:spPr>
          <a:xfrm>
            <a:off x="519248" y="1447799"/>
            <a:ext cx="11151917" cy="4562476"/>
          </a:xfrm>
        </p:spPr>
        <p:txBody>
          <a:bodyPr/>
          <a:lstStyle/>
          <a:p>
            <a:pPr marL="0" indent="0">
              <a:buNone/>
            </a:pPr>
            <a:r>
              <a:rPr lang="es-ES" dirty="0"/>
              <a:t>Hay que tener muy presente el </a:t>
            </a:r>
            <a:r>
              <a:rPr lang="es-ES" dirty="0" err="1"/>
              <a:t>feedback</a:t>
            </a:r>
            <a:r>
              <a:rPr lang="es-ES" dirty="0"/>
              <a:t> de los usuarios y qué hacen en la plataforma para poder orientar y mejorar nuestros Equipos.</a:t>
            </a:r>
          </a:p>
          <a:p>
            <a:pPr marL="514350" indent="-514350">
              <a:buFont typeface="+mj-lt"/>
              <a:buAutoNum type="arabicPeriod"/>
            </a:pPr>
            <a:r>
              <a:rPr lang="es-ES" dirty="0"/>
              <a:t>Revisar los informes de actividad de Office 365</a:t>
            </a:r>
          </a:p>
          <a:p>
            <a:pPr marL="514350" indent="-514350">
              <a:buFont typeface="+mj-lt"/>
              <a:buAutoNum type="arabicPeriod"/>
            </a:pPr>
            <a:r>
              <a:rPr lang="es-ES" dirty="0"/>
              <a:t>Registrar los comentarios de los empleados, puede usarse un canal público</a:t>
            </a:r>
          </a:p>
          <a:p>
            <a:pPr marL="514350" indent="-514350">
              <a:buFont typeface="+mj-lt"/>
              <a:buAutoNum type="arabicPeriod"/>
            </a:pPr>
            <a:r>
              <a:rPr lang="es-ES" dirty="0"/>
              <a:t>Comprobar con los propietarios si los equipos están siendo usados</a:t>
            </a:r>
          </a:p>
          <a:p>
            <a:pPr marL="514350" indent="-514350">
              <a:buFont typeface="+mj-lt"/>
              <a:buAutoNum type="arabicPeriod"/>
            </a:pPr>
            <a:r>
              <a:rPr lang="es-ES" dirty="0"/>
              <a:t>Cuidar a los campeones y resaltar sus logros</a:t>
            </a:r>
          </a:p>
          <a:p>
            <a:pPr marL="514350" indent="-514350">
              <a:buFont typeface="+mj-lt"/>
              <a:buAutoNum type="arabicPeriod"/>
            </a:pPr>
            <a:r>
              <a:rPr lang="es-ES" dirty="0"/>
              <a:t>Recompensar a los empleados por adoptar las tecnologías</a:t>
            </a:r>
          </a:p>
          <a:p>
            <a:pPr marL="514350" indent="-514350">
              <a:buFont typeface="+mj-lt"/>
              <a:buAutoNum type="arabicPeriod"/>
            </a:pPr>
            <a:r>
              <a:rPr lang="es-ES" dirty="0"/>
              <a:t>Aplicar a menor escala estos puntos entre los Propietarios para obtener un </a:t>
            </a:r>
            <a:r>
              <a:rPr lang="es-ES" dirty="0" err="1"/>
              <a:t>feedback</a:t>
            </a:r>
            <a:r>
              <a:rPr lang="es-ES" dirty="0"/>
              <a:t> de la gestión</a:t>
            </a:r>
          </a:p>
          <a:p>
            <a:pPr marL="514350" indent="-514350">
              <a:buFont typeface="+mj-lt"/>
              <a:buAutoNum type="arabicPeriod"/>
            </a:pPr>
            <a:endParaRPr lang="es-ES" dirty="0"/>
          </a:p>
        </p:txBody>
      </p:sp>
    </p:spTree>
    <p:extLst>
      <p:ext uri="{BB962C8B-B14F-4D97-AF65-F5344CB8AC3E}">
        <p14:creationId xmlns:p14="http://schemas.microsoft.com/office/powerpoint/2010/main" val="3218989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A1E5"/>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862EAE5-301B-4219-878A-A95033FCC8CC}"/>
              </a:ext>
            </a:extLst>
          </p:cNvPr>
          <p:cNvPicPr>
            <a:picLocks noChangeAspect="1"/>
          </p:cNvPicPr>
          <p:nvPr/>
        </p:nvPicPr>
        <p:blipFill>
          <a:blip r:embed="rId2"/>
          <a:stretch>
            <a:fillRect/>
          </a:stretch>
        </p:blipFill>
        <p:spPr>
          <a:xfrm>
            <a:off x="381000" y="438150"/>
            <a:ext cx="11430000" cy="5981700"/>
          </a:xfrm>
          <a:prstGeom prst="rect">
            <a:avLst/>
          </a:prstGeom>
        </p:spPr>
      </p:pic>
    </p:spTree>
    <p:extLst>
      <p:ext uri="{BB962C8B-B14F-4D97-AF65-F5344CB8AC3E}">
        <p14:creationId xmlns:p14="http://schemas.microsoft.com/office/powerpoint/2010/main" val="3480663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5220E9EC-BC2D-406D-9F8F-3A7ED5BF56C9}"/>
              </a:ext>
            </a:extLst>
          </p:cNvPr>
          <p:cNvSpPr/>
          <p:nvPr/>
        </p:nvSpPr>
        <p:spPr bwMode="auto">
          <a:xfrm>
            <a:off x="6227413" y="1"/>
            <a:ext cx="5964588" cy="6858000"/>
          </a:xfrm>
          <a:prstGeom prst="rect">
            <a:avLst/>
          </a:prstGeom>
          <a:solidFill>
            <a:srgbClr val="798B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Marcador de contenido 19">
            <a:extLst>
              <a:ext uri="{FF2B5EF4-FFF2-40B4-BE49-F238E27FC236}">
                <a16:creationId xmlns:a16="http://schemas.microsoft.com/office/drawing/2014/main" id="{9186EF71-6379-4E36-91A4-2AC1A6E4BB03}"/>
              </a:ext>
            </a:extLst>
          </p:cNvPr>
          <p:cNvPicPr>
            <a:picLocks noGrp="1" noChangeAspect="1"/>
          </p:cNvPicPr>
          <p:nvPr>
            <p:ph sz="quarter" idx="13"/>
          </p:nvPr>
        </p:nvPicPr>
        <p:blipFill>
          <a:blip r:embed="rId2"/>
          <a:stretch>
            <a:fillRect/>
          </a:stretch>
        </p:blipFill>
        <p:spPr>
          <a:xfrm>
            <a:off x="6227413" y="1374081"/>
            <a:ext cx="5964588" cy="3355082"/>
          </a:xfrm>
        </p:spPr>
      </p:pic>
      <p:sp>
        <p:nvSpPr>
          <p:cNvPr id="3" name="Marcador de texto 2">
            <a:extLst>
              <a:ext uri="{FF2B5EF4-FFF2-40B4-BE49-F238E27FC236}">
                <a16:creationId xmlns:a16="http://schemas.microsoft.com/office/drawing/2014/main" id="{080D9ACA-C224-4E7B-A432-B4B953C066A5}"/>
              </a:ext>
            </a:extLst>
          </p:cNvPr>
          <p:cNvSpPr>
            <a:spLocks noGrp="1"/>
          </p:cNvSpPr>
          <p:nvPr>
            <p:ph type="body" idx="1"/>
          </p:nvPr>
        </p:nvSpPr>
        <p:spPr/>
        <p:txBody>
          <a:bodyPr/>
          <a:lstStyle/>
          <a:p>
            <a:r>
              <a:rPr lang="es-ES" sz="5400" b="1" dirty="0"/>
              <a:t>Plan de gobierno</a:t>
            </a:r>
          </a:p>
        </p:txBody>
      </p:sp>
      <p:sp>
        <p:nvSpPr>
          <p:cNvPr id="17" name="CuadroTexto 16">
            <a:extLst>
              <a:ext uri="{FF2B5EF4-FFF2-40B4-BE49-F238E27FC236}">
                <a16:creationId xmlns:a16="http://schemas.microsoft.com/office/drawing/2014/main" id="{4486FB86-6E9C-4EEB-8D6E-54AC4EEED032}"/>
              </a:ext>
            </a:extLst>
          </p:cNvPr>
          <p:cNvSpPr txBox="1"/>
          <p:nvPr/>
        </p:nvSpPr>
        <p:spPr>
          <a:xfrm>
            <a:off x="660400" y="3060700"/>
            <a:ext cx="4927600" cy="1846659"/>
          </a:xfrm>
          <a:prstGeom prst="rect">
            <a:avLst/>
          </a:prstGeom>
          <a:noFill/>
        </p:spPr>
        <p:txBody>
          <a:bodyPr wrap="square" lIns="0" tIns="0" rIns="0" bIns="0" rtlCol="0">
            <a:spAutoFit/>
          </a:bodyPr>
          <a:lstStyle/>
          <a:p>
            <a:r>
              <a:rPr lang="es-ES" sz="2400" spc="-70" dirty="0">
                <a:solidFill>
                  <a:schemeClr val="bg1"/>
                </a:solidFill>
              </a:rPr>
              <a:t>El gobierno de Teams implicará la adaptación a los cambios de funcionamiento de Teams y la implementación de mejoras en función del </a:t>
            </a:r>
            <a:r>
              <a:rPr lang="es-ES" sz="2400" spc="-70" dirty="0" err="1">
                <a:solidFill>
                  <a:schemeClr val="bg1"/>
                </a:solidFill>
              </a:rPr>
              <a:t>feedback</a:t>
            </a:r>
            <a:r>
              <a:rPr lang="es-ES" sz="2400" spc="-70" dirty="0">
                <a:solidFill>
                  <a:schemeClr val="bg1"/>
                </a:solidFill>
              </a:rPr>
              <a:t> de los usuarios</a:t>
            </a:r>
          </a:p>
        </p:txBody>
      </p:sp>
    </p:spTree>
    <p:extLst>
      <p:ext uri="{BB962C8B-B14F-4D97-AF65-F5344CB8AC3E}">
        <p14:creationId xmlns:p14="http://schemas.microsoft.com/office/powerpoint/2010/main" val="37391668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Carlos Tabera</a:t>
            </a:r>
          </a:p>
        </p:txBody>
      </p:sp>
      <p:sp>
        <p:nvSpPr>
          <p:cNvPr id="3" name="Marcador de texto 2"/>
          <p:cNvSpPr>
            <a:spLocks noGrp="1"/>
          </p:cNvSpPr>
          <p:nvPr>
            <p:ph type="body" sz="quarter" idx="12"/>
          </p:nvPr>
        </p:nvSpPr>
        <p:spPr/>
        <p:txBody>
          <a:bodyPr/>
          <a:lstStyle/>
          <a:p>
            <a:r>
              <a:rPr lang="en-US" dirty="0"/>
              <a:t>Modern workplace Architect</a:t>
            </a:r>
          </a:p>
        </p:txBody>
      </p:sp>
      <p:sp>
        <p:nvSpPr>
          <p:cNvPr id="4" name="Marcador de texto 3"/>
          <p:cNvSpPr>
            <a:spLocks noGrp="1"/>
          </p:cNvSpPr>
          <p:nvPr>
            <p:ph type="body" sz="quarter" idx="13"/>
          </p:nvPr>
        </p:nvSpPr>
        <p:spPr/>
        <p:txBody>
          <a:bodyPr/>
          <a:lstStyle/>
          <a:p>
            <a:r>
              <a:rPr lang="en-US" dirty="0"/>
              <a:t>Necsia</a:t>
            </a:r>
          </a:p>
        </p:txBody>
      </p:sp>
      <p:sp>
        <p:nvSpPr>
          <p:cNvPr id="6" name="Marcador de texto 5"/>
          <p:cNvSpPr>
            <a:spLocks noGrp="1"/>
          </p:cNvSpPr>
          <p:nvPr>
            <p:ph type="body" sz="quarter" idx="15"/>
          </p:nvPr>
        </p:nvSpPr>
        <p:spPr/>
        <p:txBody>
          <a:bodyPr/>
          <a:lstStyle/>
          <a:p>
            <a:r>
              <a:rPr lang="en-US" dirty="0"/>
              <a:t>@</a:t>
            </a:r>
            <a:r>
              <a:rPr lang="en-US" dirty="0" err="1"/>
              <a:t>c_tabera</a:t>
            </a:r>
            <a:endParaRPr lang="en-US" dirty="0"/>
          </a:p>
        </p:txBody>
      </p:sp>
      <p:pic>
        <p:nvPicPr>
          <p:cNvPr id="11" name="Marcador de posición de imagen 10">
            <a:extLst>
              <a:ext uri="{FF2B5EF4-FFF2-40B4-BE49-F238E27FC236}">
                <a16:creationId xmlns:a16="http://schemas.microsoft.com/office/drawing/2014/main" id="{E9BE000E-5A03-46D8-AC75-D48AA8E0F86D}"/>
              </a:ext>
            </a:extLst>
          </p:cNvPr>
          <p:cNvPicPr>
            <a:picLocks noGrp="1" noChangeAspect="1"/>
          </p:cNvPicPr>
          <p:nvPr>
            <p:ph type="pic" sz="quarter" idx="16"/>
          </p:nvPr>
        </p:nvPicPr>
        <p:blipFill>
          <a:blip r:embed="rId3"/>
          <a:srcRect t="7857" b="7857"/>
          <a:stretch>
            <a:fillRect/>
          </a:stretch>
        </p:blipFill>
        <p:spPr/>
      </p:pic>
      <p:sp>
        <p:nvSpPr>
          <p:cNvPr id="8" name="Marcador de texto 7"/>
          <p:cNvSpPr>
            <a:spLocks noGrp="1"/>
          </p:cNvSpPr>
          <p:nvPr>
            <p:ph type="body" sz="quarter" idx="17"/>
          </p:nvPr>
        </p:nvSpPr>
        <p:spPr>
          <a:xfrm>
            <a:off x="1301231" y="4552809"/>
            <a:ext cx="8347504" cy="972913"/>
          </a:xfrm>
        </p:spPr>
        <p:txBody>
          <a:bodyPr/>
          <a:lstStyle/>
          <a:p>
            <a:r>
              <a:rPr lang="es-ES" dirty="0"/>
              <a:t>Ingeniero</a:t>
            </a:r>
            <a:r>
              <a:rPr lang="en-US" dirty="0"/>
              <a:t> </a:t>
            </a:r>
            <a:r>
              <a:rPr lang="es-ES" dirty="0"/>
              <a:t>informático y experto en desarrollo orientado a SharePoint y consultoría de Office 365</a:t>
            </a:r>
            <a:endParaRPr lang="en-US" dirty="0"/>
          </a:p>
        </p:txBody>
      </p:sp>
      <p:pic>
        <p:nvPicPr>
          <p:cNvPr id="17" name="Imagen 16">
            <a:extLst>
              <a:ext uri="{FF2B5EF4-FFF2-40B4-BE49-F238E27FC236}">
                <a16:creationId xmlns:a16="http://schemas.microsoft.com/office/drawing/2014/main" id="{62D4726D-F151-48C2-BB9A-2172AB7C7582}"/>
              </a:ext>
            </a:extLst>
          </p:cNvPr>
          <p:cNvPicPr>
            <a:picLocks noChangeAspect="1"/>
          </p:cNvPicPr>
          <p:nvPr/>
        </p:nvPicPr>
        <p:blipFill>
          <a:blip r:embed="rId4"/>
          <a:stretch>
            <a:fillRect/>
          </a:stretch>
        </p:blipFill>
        <p:spPr>
          <a:xfrm rot="20531103">
            <a:off x="924748" y="1097938"/>
            <a:ext cx="445031" cy="452704"/>
          </a:xfrm>
          <a:prstGeom prst="rect">
            <a:avLst/>
          </a:prstGeom>
        </p:spPr>
      </p:pic>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E035D543-6F97-4B2E-BDD4-725137F00124}"/>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12">
            <a:extLst>
              <a:ext uri="{FF2B5EF4-FFF2-40B4-BE49-F238E27FC236}">
                <a16:creationId xmlns:a16="http://schemas.microsoft.com/office/drawing/2014/main" id="{48D1EB8F-1986-4E15-9B46-2CB0CFDDE22F}"/>
              </a:ext>
            </a:extLst>
          </p:cNvPr>
          <p:cNvSpPr>
            <a:spLocks noGrp="1"/>
          </p:cNvSpPr>
          <p:nvPr>
            <p:ph type="title"/>
          </p:nvPr>
        </p:nvSpPr>
        <p:spPr/>
        <p:txBody>
          <a:bodyPr/>
          <a:lstStyle/>
          <a:p>
            <a:r>
              <a:rPr lang="es-ES" dirty="0">
                <a:solidFill>
                  <a:schemeClr val="bg1"/>
                </a:solidFill>
              </a:rPr>
              <a:t>Plan de gobierno</a:t>
            </a:r>
          </a:p>
        </p:txBody>
      </p:sp>
      <p:sp>
        <p:nvSpPr>
          <p:cNvPr id="14" name="Marcador de texto 13">
            <a:extLst>
              <a:ext uri="{FF2B5EF4-FFF2-40B4-BE49-F238E27FC236}">
                <a16:creationId xmlns:a16="http://schemas.microsoft.com/office/drawing/2014/main" id="{3F4C7B09-AC59-436E-A22A-3261D3E6B481}"/>
              </a:ext>
            </a:extLst>
          </p:cNvPr>
          <p:cNvSpPr>
            <a:spLocks noGrp="1"/>
          </p:cNvSpPr>
          <p:nvPr>
            <p:ph type="body" sz="quarter" idx="10"/>
          </p:nvPr>
        </p:nvSpPr>
        <p:spPr>
          <a:xfrm>
            <a:off x="519248" y="1237123"/>
            <a:ext cx="11151917" cy="3975101"/>
          </a:xfrm>
        </p:spPr>
        <p:txBody>
          <a:bodyPr/>
          <a:lstStyle/>
          <a:p>
            <a:pPr marL="0" indent="0">
              <a:buNone/>
            </a:pPr>
            <a:r>
              <a:rPr lang="es-ES" dirty="0">
                <a:solidFill>
                  <a:schemeClr val="bg1"/>
                </a:solidFill>
              </a:rPr>
              <a:t>Teams está en constante evolución, hay que adaptarlo</a:t>
            </a:r>
          </a:p>
          <a:p>
            <a:pPr marL="0" indent="0">
              <a:buNone/>
            </a:pPr>
            <a:r>
              <a:rPr lang="es-ES" dirty="0">
                <a:solidFill>
                  <a:schemeClr val="bg1"/>
                </a:solidFill>
              </a:rPr>
              <a:t>Escucha a tus usuarios, ellos saben lo que quieren</a:t>
            </a:r>
          </a:p>
          <a:p>
            <a:pPr marL="0" indent="0">
              <a:buNone/>
            </a:pPr>
            <a:r>
              <a:rPr lang="es-ES" dirty="0">
                <a:solidFill>
                  <a:schemeClr val="bg1"/>
                </a:solidFill>
              </a:rPr>
              <a:t>Toma decisiones basadas en tus empleados</a:t>
            </a:r>
          </a:p>
          <a:p>
            <a:pPr marL="0" indent="0">
              <a:buNone/>
            </a:pPr>
            <a:r>
              <a:rPr lang="es-ES" dirty="0">
                <a:solidFill>
                  <a:schemeClr val="bg1"/>
                </a:solidFill>
              </a:rPr>
              <a:t>Utiliza un equipo para coordinar el gobierno</a:t>
            </a:r>
          </a:p>
          <a:p>
            <a:pPr marL="0" indent="0">
              <a:buNone/>
            </a:pPr>
            <a:r>
              <a:rPr lang="es-ES" dirty="0">
                <a:solidFill>
                  <a:schemeClr val="bg1"/>
                </a:solidFill>
              </a:rPr>
              <a:t>Premia las buenas iniciativas</a:t>
            </a:r>
          </a:p>
        </p:txBody>
      </p:sp>
    </p:spTree>
    <p:extLst>
      <p:ext uri="{BB962C8B-B14F-4D97-AF65-F5344CB8AC3E}">
        <p14:creationId xmlns:p14="http://schemas.microsoft.com/office/powerpoint/2010/main" val="281794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 calcmode="lin" valueType="num">
                                      <p:cBhvr additive="base">
                                        <p:cTn id="2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 calcmode="lin" valueType="num">
                                      <p:cBhvr additive="base">
                                        <p:cTn id="31"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458AF"/>
        </a:solidFill>
        <a:effectLst/>
      </p:bgPr>
    </p:bg>
    <p:spTree>
      <p:nvGrpSpPr>
        <p:cNvPr id="1" name=""/>
        <p:cNvGrpSpPr/>
        <p:nvPr/>
      </p:nvGrpSpPr>
      <p:grpSpPr>
        <a:xfrm>
          <a:off x="0" y="0"/>
          <a:ext cx="0" cy="0"/>
          <a:chOff x="0" y="0"/>
          <a:chExt cx="0" cy="0"/>
        </a:xfrm>
      </p:grpSpPr>
      <p:sp>
        <p:nvSpPr>
          <p:cNvPr id="13" name="Flecha: a la derecha 12">
            <a:extLst>
              <a:ext uri="{FF2B5EF4-FFF2-40B4-BE49-F238E27FC236}">
                <a16:creationId xmlns:a16="http://schemas.microsoft.com/office/drawing/2014/main" id="{57D7AFF6-0179-44AC-AD24-23FA0212F159}"/>
              </a:ext>
            </a:extLst>
          </p:cNvPr>
          <p:cNvSpPr/>
          <p:nvPr/>
        </p:nvSpPr>
        <p:spPr bwMode="auto">
          <a:xfrm rot="10800000">
            <a:off x="0" y="976499"/>
            <a:ext cx="10157209" cy="3929611"/>
          </a:xfrm>
          <a:prstGeom prst="rightArrow">
            <a:avLst>
              <a:gd name="adj1" fmla="val 50000"/>
              <a:gd name="adj2" fmla="val 578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ítulo 2">
            <a:extLst>
              <a:ext uri="{FF2B5EF4-FFF2-40B4-BE49-F238E27FC236}">
                <a16:creationId xmlns:a16="http://schemas.microsoft.com/office/drawing/2014/main" id="{9F3A30D2-F3D3-4388-BDDD-295BF8C51F68}"/>
              </a:ext>
            </a:extLst>
          </p:cNvPr>
          <p:cNvSpPr>
            <a:spLocks noGrp="1"/>
          </p:cNvSpPr>
          <p:nvPr>
            <p:ph type="title"/>
          </p:nvPr>
        </p:nvSpPr>
        <p:spPr>
          <a:xfrm>
            <a:off x="519248" y="228602"/>
            <a:ext cx="11151917" cy="747897"/>
          </a:xfrm>
        </p:spPr>
        <p:txBody>
          <a:bodyPr/>
          <a:lstStyle/>
          <a:p>
            <a:r>
              <a:rPr lang="es-ES" b="1" dirty="0">
                <a:solidFill>
                  <a:schemeClr val="bg1"/>
                </a:solidFill>
              </a:rPr>
              <a:t>Fases de mejora</a:t>
            </a:r>
          </a:p>
        </p:txBody>
      </p:sp>
      <p:sp>
        <p:nvSpPr>
          <p:cNvPr id="4" name="Flecha: a la derecha 3">
            <a:extLst>
              <a:ext uri="{FF2B5EF4-FFF2-40B4-BE49-F238E27FC236}">
                <a16:creationId xmlns:a16="http://schemas.microsoft.com/office/drawing/2014/main" id="{F55E01CA-DE04-47B7-900F-EC753F78267F}"/>
              </a:ext>
            </a:extLst>
          </p:cNvPr>
          <p:cNvSpPr/>
          <p:nvPr/>
        </p:nvSpPr>
        <p:spPr bwMode="auto">
          <a:xfrm>
            <a:off x="2007995" y="976499"/>
            <a:ext cx="10157209" cy="3929611"/>
          </a:xfrm>
          <a:prstGeom prst="rightArrow">
            <a:avLst>
              <a:gd name="adj1" fmla="val 50000"/>
              <a:gd name="adj2" fmla="val 578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ángulo: esquinas redondeadas 4">
            <a:extLst>
              <a:ext uri="{FF2B5EF4-FFF2-40B4-BE49-F238E27FC236}">
                <a16:creationId xmlns:a16="http://schemas.microsoft.com/office/drawing/2014/main" id="{FA662C41-90A1-4E62-920B-7806F4A73109}"/>
              </a:ext>
            </a:extLst>
          </p:cNvPr>
          <p:cNvSpPr/>
          <p:nvPr/>
        </p:nvSpPr>
        <p:spPr bwMode="auto">
          <a:xfrm>
            <a:off x="1704763" y="1713587"/>
            <a:ext cx="1706546" cy="240155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900" dirty="0">
                <a:gradFill>
                  <a:gsLst>
                    <a:gs pos="0">
                      <a:srgbClr val="FFFFFF"/>
                    </a:gs>
                    <a:gs pos="100000">
                      <a:srgbClr val="FFFFFF"/>
                    </a:gs>
                  </a:gsLst>
                  <a:lin ang="5400000" scaled="0"/>
                </a:gradFill>
                <a:ea typeface="Segoe UI" pitchFamily="34" charset="0"/>
                <a:cs typeface="Segoe UI" pitchFamily="34" charset="0"/>
              </a:rPr>
              <a:t>Asignación de cargos</a:t>
            </a:r>
          </a:p>
        </p:txBody>
      </p:sp>
      <p:sp>
        <p:nvSpPr>
          <p:cNvPr id="6" name="Rectángulo: esquinas redondeadas 5">
            <a:extLst>
              <a:ext uri="{FF2B5EF4-FFF2-40B4-BE49-F238E27FC236}">
                <a16:creationId xmlns:a16="http://schemas.microsoft.com/office/drawing/2014/main" id="{187382AE-0448-4DFB-BF62-56F83DCAC031}"/>
              </a:ext>
            </a:extLst>
          </p:cNvPr>
          <p:cNvSpPr/>
          <p:nvPr/>
        </p:nvSpPr>
        <p:spPr bwMode="auto">
          <a:xfrm>
            <a:off x="4063406" y="1713587"/>
            <a:ext cx="1706546" cy="240155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900" dirty="0">
                <a:gradFill>
                  <a:gsLst>
                    <a:gs pos="0">
                      <a:srgbClr val="FFFFFF"/>
                    </a:gs>
                    <a:gs pos="100000">
                      <a:srgbClr val="FFFFFF"/>
                    </a:gs>
                  </a:gsLst>
                  <a:lin ang="5400000" scaled="0"/>
                </a:gradFill>
                <a:ea typeface="Segoe UI" pitchFamily="34" charset="0"/>
                <a:cs typeface="Segoe UI" pitchFamily="34" charset="0"/>
              </a:rPr>
              <a:t>Planificación del cambio</a:t>
            </a:r>
          </a:p>
        </p:txBody>
      </p:sp>
      <p:sp>
        <p:nvSpPr>
          <p:cNvPr id="8" name="Rectángulo: esquinas redondeadas 7">
            <a:extLst>
              <a:ext uri="{FF2B5EF4-FFF2-40B4-BE49-F238E27FC236}">
                <a16:creationId xmlns:a16="http://schemas.microsoft.com/office/drawing/2014/main" id="{A839AA52-7DA3-4A90-A43A-6CB58926AEC8}"/>
              </a:ext>
            </a:extLst>
          </p:cNvPr>
          <p:cNvSpPr/>
          <p:nvPr/>
        </p:nvSpPr>
        <p:spPr bwMode="auto">
          <a:xfrm>
            <a:off x="6422049" y="1713587"/>
            <a:ext cx="1706546" cy="240155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900" dirty="0">
                <a:gradFill>
                  <a:gsLst>
                    <a:gs pos="0">
                      <a:srgbClr val="FFFFFF"/>
                    </a:gs>
                    <a:gs pos="100000">
                      <a:srgbClr val="FFFFFF"/>
                    </a:gs>
                  </a:gsLst>
                  <a:lin ang="5400000" scaled="0"/>
                </a:gradFill>
                <a:ea typeface="Segoe UI" pitchFamily="34" charset="0"/>
                <a:cs typeface="Segoe UI" pitchFamily="34" charset="0"/>
              </a:rPr>
              <a:t>Implantación</a:t>
            </a:r>
          </a:p>
        </p:txBody>
      </p:sp>
      <p:sp>
        <p:nvSpPr>
          <p:cNvPr id="9" name="Rectángulo: esquinas redondeadas 8">
            <a:extLst>
              <a:ext uri="{FF2B5EF4-FFF2-40B4-BE49-F238E27FC236}">
                <a16:creationId xmlns:a16="http://schemas.microsoft.com/office/drawing/2014/main" id="{B45832E6-D4AB-434F-984B-DDE72055FF5F}"/>
              </a:ext>
            </a:extLst>
          </p:cNvPr>
          <p:cNvSpPr/>
          <p:nvPr/>
        </p:nvSpPr>
        <p:spPr bwMode="auto">
          <a:xfrm>
            <a:off x="8780692" y="1713587"/>
            <a:ext cx="1706546" cy="240155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900" dirty="0">
                <a:gradFill>
                  <a:gsLst>
                    <a:gs pos="0">
                      <a:srgbClr val="FFFFFF"/>
                    </a:gs>
                    <a:gs pos="100000">
                      <a:srgbClr val="FFFFFF"/>
                    </a:gs>
                  </a:gsLst>
                  <a:lin ang="5400000" scaled="0"/>
                </a:gradFill>
                <a:ea typeface="Segoe UI" pitchFamily="34" charset="0"/>
                <a:cs typeface="Segoe UI" pitchFamily="34" charset="0"/>
              </a:rPr>
              <a:t>Medir, manejar y guiar</a:t>
            </a:r>
          </a:p>
        </p:txBody>
      </p:sp>
      <p:sp>
        <p:nvSpPr>
          <p:cNvPr id="2" name="CuadroTexto 1">
            <a:extLst>
              <a:ext uri="{FF2B5EF4-FFF2-40B4-BE49-F238E27FC236}">
                <a16:creationId xmlns:a16="http://schemas.microsoft.com/office/drawing/2014/main" id="{D910C662-633A-4ECD-9B93-419FD9686DEF}"/>
              </a:ext>
            </a:extLst>
          </p:cNvPr>
          <p:cNvSpPr txBox="1"/>
          <p:nvPr/>
        </p:nvSpPr>
        <p:spPr>
          <a:xfrm>
            <a:off x="1704763" y="5003800"/>
            <a:ext cx="1978237" cy="984885"/>
          </a:xfrm>
          <a:prstGeom prst="rect">
            <a:avLst/>
          </a:prstGeom>
          <a:noFill/>
        </p:spPr>
        <p:txBody>
          <a:bodyPr wrap="square" lIns="0" tIns="0" rIns="0" bIns="0" rtlCol="0">
            <a:spAutoFit/>
          </a:bodyPr>
          <a:lstStyle/>
          <a:p>
            <a:r>
              <a:rPr lang="es-ES" sz="1600" spc="-70" dirty="0">
                <a:solidFill>
                  <a:schemeClr val="bg1"/>
                </a:solidFill>
              </a:rPr>
              <a:t>Al crear nuevos equipos, puedes necesitar nuevos campeones o propietarios</a:t>
            </a:r>
          </a:p>
        </p:txBody>
      </p:sp>
      <p:sp>
        <p:nvSpPr>
          <p:cNvPr id="14" name="CuadroTexto 13">
            <a:extLst>
              <a:ext uri="{FF2B5EF4-FFF2-40B4-BE49-F238E27FC236}">
                <a16:creationId xmlns:a16="http://schemas.microsoft.com/office/drawing/2014/main" id="{BD0C805A-0381-445B-AEBA-FD2A936A17FD}"/>
              </a:ext>
            </a:extLst>
          </p:cNvPr>
          <p:cNvSpPr txBox="1"/>
          <p:nvPr/>
        </p:nvSpPr>
        <p:spPr>
          <a:xfrm>
            <a:off x="4063406" y="5003800"/>
            <a:ext cx="1978237" cy="738664"/>
          </a:xfrm>
          <a:prstGeom prst="rect">
            <a:avLst/>
          </a:prstGeom>
          <a:noFill/>
        </p:spPr>
        <p:txBody>
          <a:bodyPr wrap="square" lIns="0" tIns="0" rIns="0" bIns="0" rtlCol="0">
            <a:spAutoFit/>
          </a:bodyPr>
          <a:lstStyle/>
          <a:p>
            <a:r>
              <a:rPr lang="es-ES" sz="1600" spc="-70" dirty="0">
                <a:solidFill>
                  <a:schemeClr val="bg1"/>
                </a:solidFill>
              </a:rPr>
              <a:t>Documenta los cambios y compártelos con todo el comité de gobierno</a:t>
            </a:r>
          </a:p>
        </p:txBody>
      </p:sp>
      <p:sp>
        <p:nvSpPr>
          <p:cNvPr id="15" name="CuadroTexto 14">
            <a:extLst>
              <a:ext uri="{FF2B5EF4-FFF2-40B4-BE49-F238E27FC236}">
                <a16:creationId xmlns:a16="http://schemas.microsoft.com/office/drawing/2014/main" id="{8E3CEA15-F19F-419B-8BB5-6F8FDB104DF1}"/>
              </a:ext>
            </a:extLst>
          </p:cNvPr>
          <p:cNvSpPr txBox="1"/>
          <p:nvPr/>
        </p:nvSpPr>
        <p:spPr>
          <a:xfrm>
            <a:off x="6422049" y="5003800"/>
            <a:ext cx="1978237" cy="984885"/>
          </a:xfrm>
          <a:prstGeom prst="rect">
            <a:avLst/>
          </a:prstGeom>
          <a:noFill/>
        </p:spPr>
        <p:txBody>
          <a:bodyPr wrap="square" lIns="0" tIns="0" rIns="0" bIns="0" rtlCol="0">
            <a:spAutoFit/>
          </a:bodyPr>
          <a:lstStyle/>
          <a:p>
            <a:r>
              <a:rPr lang="es-ES" sz="1600" spc="-70" dirty="0">
                <a:solidFill>
                  <a:schemeClr val="bg1"/>
                </a:solidFill>
              </a:rPr>
              <a:t>Asigna la implantación de los cambios a los campeones, el personal de IT o los propietarios</a:t>
            </a:r>
          </a:p>
        </p:txBody>
      </p:sp>
      <p:sp>
        <p:nvSpPr>
          <p:cNvPr id="16" name="CuadroTexto 15">
            <a:extLst>
              <a:ext uri="{FF2B5EF4-FFF2-40B4-BE49-F238E27FC236}">
                <a16:creationId xmlns:a16="http://schemas.microsoft.com/office/drawing/2014/main" id="{F09118AC-B1C8-4889-B4A8-FC0C3F082AAB}"/>
              </a:ext>
            </a:extLst>
          </p:cNvPr>
          <p:cNvSpPr txBox="1"/>
          <p:nvPr/>
        </p:nvSpPr>
        <p:spPr>
          <a:xfrm>
            <a:off x="8780692" y="5003800"/>
            <a:ext cx="1978237" cy="738664"/>
          </a:xfrm>
          <a:prstGeom prst="rect">
            <a:avLst/>
          </a:prstGeom>
          <a:noFill/>
        </p:spPr>
        <p:txBody>
          <a:bodyPr wrap="square" lIns="0" tIns="0" rIns="0" bIns="0" rtlCol="0">
            <a:spAutoFit/>
          </a:bodyPr>
          <a:lstStyle/>
          <a:p>
            <a:r>
              <a:rPr lang="es-ES" sz="1600" spc="-70" dirty="0">
                <a:solidFill>
                  <a:schemeClr val="bg1"/>
                </a:solidFill>
              </a:rPr>
              <a:t>Nunca hay que olvidar la revisión del uso de Teams</a:t>
            </a:r>
          </a:p>
        </p:txBody>
      </p:sp>
    </p:spTree>
    <p:extLst>
      <p:ext uri="{BB962C8B-B14F-4D97-AF65-F5344CB8AC3E}">
        <p14:creationId xmlns:p14="http://schemas.microsoft.com/office/powerpoint/2010/main" val="1557452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2" grpId="0"/>
      <p:bldP spid="14"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0C41A9A-E27D-4917-A39C-2FD70B413D45}"/>
              </a:ext>
            </a:extLst>
          </p:cNvPr>
          <p:cNvPicPr>
            <a:picLocks noChangeAspect="1"/>
          </p:cNvPicPr>
          <p:nvPr/>
        </p:nvPicPr>
        <p:blipFill rotWithShape="1">
          <a:blip r:embed="rId2"/>
          <a:srcRect t="24125" b="29750"/>
          <a:stretch/>
        </p:blipFill>
        <p:spPr>
          <a:xfrm>
            <a:off x="2187574" y="4686300"/>
            <a:ext cx="7392013" cy="2171700"/>
          </a:xfrm>
          <a:prstGeom prst="rect">
            <a:avLst/>
          </a:prstGeom>
        </p:spPr>
      </p:pic>
      <p:sp>
        <p:nvSpPr>
          <p:cNvPr id="8" name="Rectángulo: esquinas redondeadas 7">
            <a:extLst>
              <a:ext uri="{FF2B5EF4-FFF2-40B4-BE49-F238E27FC236}">
                <a16:creationId xmlns:a16="http://schemas.microsoft.com/office/drawing/2014/main" id="{12DB2089-D3DC-4087-A72E-176C1D35E5A6}"/>
              </a:ext>
            </a:extLst>
          </p:cNvPr>
          <p:cNvSpPr/>
          <p:nvPr/>
        </p:nvSpPr>
        <p:spPr bwMode="auto">
          <a:xfrm>
            <a:off x="333375" y="847725"/>
            <a:ext cx="11337790" cy="3886200"/>
          </a:xfrm>
          <a:prstGeom prst="round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 name="Marcador de texto 1">
            <a:extLst>
              <a:ext uri="{FF2B5EF4-FFF2-40B4-BE49-F238E27FC236}">
                <a16:creationId xmlns:a16="http://schemas.microsoft.com/office/drawing/2014/main" id="{E5B4392C-446D-4DF5-9366-B8C93FF189A0}"/>
              </a:ext>
            </a:extLst>
          </p:cNvPr>
          <p:cNvSpPr>
            <a:spLocks noGrp="1"/>
          </p:cNvSpPr>
          <p:nvPr>
            <p:ph type="body" sz="quarter" idx="10"/>
          </p:nvPr>
        </p:nvSpPr>
        <p:spPr>
          <a:xfrm>
            <a:off x="519248" y="1132361"/>
            <a:ext cx="11151917" cy="3430113"/>
          </a:xfrm>
        </p:spPr>
        <p:txBody>
          <a:bodyPr/>
          <a:lstStyle/>
          <a:p>
            <a:r>
              <a:rPr lang="es-ES" dirty="0">
                <a:solidFill>
                  <a:schemeClr val="bg1"/>
                </a:solidFill>
              </a:rPr>
              <a:t>El comité de gobierno es el encargado de la toma de decisiones. Los campeones han de llevar al mismo las inquietudes de los usuarios e informar de los cambios en la herramienta.</a:t>
            </a:r>
          </a:p>
          <a:p>
            <a:r>
              <a:rPr lang="es-ES" dirty="0">
                <a:solidFill>
                  <a:schemeClr val="bg1"/>
                </a:solidFill>
              </a:rPr>
              <a:t>El comité ha de debatir sobre qué cambios han de llevarse a cabo y el mejor procedimiento para implementarlos.</a:t>
            </a:r>
          </a:p>
          <a:p>
            <a:r>
              <a:rPr lang="es-ES" dirty="0">
                <a:solidFill>
                  <a:schemeClr val="bg1"/>
                </a:solidFill>
              </a:rPr>
              <a:t>También es su responsabilidad estar informados del uso que se le da a la herramienta y de si todos los equipos son útiles.</a:t>
            </a:r>
          </a:p>
        </p:txBody>
      </p:sp>
      <p:sp>
        <p:nvSpPr>
          <p:cNvPr id="3" name="Título 2">
            <a:extLst>
              <a:ext uri="{FF2B5EF4-FFF2-40B4-BE49-F238E27FC236}">
                <a16:creationId xmlns:a16="http://schemas.microsoft.com/office/drawing/2014/main" id="{7E41D0BD-9B02-4FFD-A4B3-7A56DE96F0E2}"/>
              </a:ext>
            </a:extLst>
          </p:cNvPr>
          <p:cNvSpPr>
            <a:spLocks noGrp="1"/>
          </p:cNvSpPr>
          <p:nvPr>
            <p:ph type="title"/>
          </p:nvPr>
        </p:nvSpPr>
        <p:spPr/>
        <p:txBody>
          <a:bodyPr/>
          <a:lstStyle/>
          <a:p>
            <a:r>
              <a:rPr lang="es-ES" dirty="0"/>
              <a:t>El comité de gobierno</a:t>
            </a:r>
          </a:p>
        </p:txBody>
      </p:sp>
    </p:spTree>
    <p:extLst>
      <p:ext uri="{BB962C8B-B14F-4D97-AF65-F5344CB8AC3E}">
        <p14:creationId xmlns:p14="http://schemas.microsoft.com/office/powerpoint/2010/main" val="35370678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
                                            <p:txEl>
                                              <p:pRg st="1" end="1"/>
                                            </p:txEl>
                                          </p:spTgt>
                                        </p:tgtEl>
                                      </p:cBhvr>
                                    </p:animEffect>
                                    <p:animScale>
                                      <p:cBhvr>
                                        <p:cTn id="12" dur="250" autoRev="1" fill="hold"/>
                                        <p:tgtEl>
                                          <p:spTgt spid="2">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2">
                                            <p:txEl>
                                              <p:pRg st="2" end="2"/>
                                            </p:txEl>
                                          </p:spTgt>
                                        </p:tgtEl>
                                      </p:cBhvr>
                                    </p:animEffect>
                                    <p:animScale>
                                      <p:cBhvr>
                                        <p:cTn id="17" dur="250" autoRev="1" fill="hold"/>
                                        <p:tgtEl>
                                          <p:spTgt spid="2">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58B4543-96D3-41B8-A54C-31F5D4675740}"/>
              </a:ext>
            </a:extLst>
          </p:cNvPr>
          <p:cNvSpPr>
            <a:spLocks noGrp="1"/>
          </p:cNvSpPr>
          <p:nvPr>
            <p:ph type="title"/>
          </p:nvPr>
        </p:nvSpPr>
        <p:spPr/>
        <p:txBody>
          <a:bodyPr/>
          <a:lstStyle/>
          <a:p>
            <a:r>
              <a:rPr lang="es-ES" dirty="0"/>
              <a:t>Interactuación del comité de gobierno</a:t>
            </a:r>
          </a:p>
        </p:txBody>
      </p:sp>
      <p:sp>
        <p:nvSpPr>
          <p:cNvPr id="2" name="Marcador de texto 1">
            <a:extLst>
              <a:ext uri="{FF2B5EF4-FFF2-40B4-BE49-F238E27FC236}">
                <a16:creationId xmlns:a16="http://schemas.microsoft.com/office/drawing/2014/main" id="{D4986BA1-9298-4AF0-A9B5-CF2CC60C6838}"/>
              </a:ext>
            </a:extLst>
          </p:cNvPr>
          <p:cNvSpPr>
            <a:spLocks noGrp="1"/>
          </p:cNvSpPr>
          <p:nvPr>
            <p:ph type="body" sz="quarter" idx="10"/>
          </p:nvPr>
        </p:nvSpPr>
        <p:spPr>
          <a:xfrm>
            <a:off x="519248" y="1447798"/>
            <a:ext cx="8043727" cy="5181599"/>
          </a:xfrm>
        </p:spPr>
        <p:txBody>
          <a:bodyPr/>
          <a:lstStyle/>
          <a:p>
            <a:pPr marL="0" indent="0">
              <a:buNone/>
            </a:pPr>
            <a:r>
              <a:rPr lang="es-ES" dirty="0"/>
              <a:t>El comité ha de predicar con el ejemplo, la mejor forma de que el comité se comunique es mediante el uso de un equipo de Teams específico.</a:t>
            </a:r>
          </a:p>
          <a:p>
            <a:pPr marL="0" indent="0">
              <a:buNone/>
            </a:pPr>
            <a:r>
              <a:rPr lang="es-ES" dirty="0"/>
              <a:t>El comité ha de fijar una serie de reuniones periódicas (cada cuatro o seis semanas, por ejemplo) en las que revisaran el uso que se le está dando a Teams, debatirán los cambios y tomarán decisiones.</a:t>
            </a:r>
          </a:p>
          <a:p>
            <a:pPr marL="0" indent="0">
              <a:buNone/>
            </a:pPr>
            <a:r>
              <a:rPr lang="es-ES" dirty="0"/>
              <a:t>Los miembros del comité también tendrían la potestad para promocionar empleados a Propietarios de los Teams y podrán nombrar nuevos campeones.</a:t>
            </a:r>
          </a:p>
        </p:txBody>
      </p:sp>
      <p:sp>
        <p:nvSpPr>
          <p:cNvPr id="6" name="Rectángulo 5">
            <a:extLst>
              <a:ext uri="{FF2B5EF4-FFF2-40B4-BE49-F238E27FC236}">
                <a16:creationId xmlns:a16="http://schemas.microsoft.com/office/drawing/2014/main" id="{9ED4B94A-8729-41C7-980A-323F8EADF02D}"/>
              </a:ext>
            </a:extLst>
          </p:cNvPr>
          <p:cNvSpPr/>
          <p:nvPr/>
        </p:nvSpPr>
        <p:spPr bwMode="auto">
          <a:xfrm>
            <a:off x="8705850" y="0"/>
            <a:ext cx="3486150" cy="6858000"/>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Imagen 4">
            <a:extLst>
              <a:ext uri="{FF2B5EF4-FFF2-40B4-BE49-F238E27FC236}">
                <a16:creationId xmlns:a16="http://schemas.microsoft.com/office/drawing/2014/main" id="{C987A4CE-E1D8-4C13-98AA-B603423AB2BF}"/>
              </a:ext>
            </a:extLst>
          </p:cNvPr>
          <p:cNvPicPr>
            <a:picLocks noChangeAspect="1"/>
          </p:cNvPicPr>
          <p:nvPr/>
        </p:nvPicPr>
        <p:blipFill rotWithShape="1">
          <a:blip r:embed="rId2"/>
          <a:srcRect l="55640"/>
          <a:stretch/>
        </p:blipFill>
        <p:spPr>
          <a:xfrm>
            <a:off x="8705850" y="1218067"/>
            <a:ext cx="3486150" cy="4421866"/>
          </a:xfrm>
          <a:prstGeom prst="rect">
            <a:avLst/>
          </a:prstGeom>
        </p:spPr>
      </p:pic>
    </p:spTree>
    <p:extLst>
      <p:ext uri="{BB962C8B-B14F-4D97-AF65-F5344CB8AC3E}">
        <p14:creationId xmlns:p14="http://schemas.microsoft.com/office/powerpoint/2010/main" val="26430368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wipe(down)">
                                      <p:cBhvr>
                                        <p:cTn id="25" dur="580">
                                          <p:stCondLst>
                                            <p:cond delay="0"/>
                                          </p:stCondLst>
                                        </p:cTn>
                                        <p:tgtEl>
                                          <p:spTgt spid="2">
                                            <p:txEl>
                                              <p:pRg st="1" end="1"/>
                                            </p:txEl>
                                          </p:spTgt>
                                        </p:tgtEl>
                                      </p:cBhvr>
                                    </p:animEffect>
                                    <p:anim calcmode="lin" valueType="num">
                                      <p:cBhvr>
                                        <p:cTn id="26" dur="1822"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xEl>
                                              <p:pRg st="1" end="1"/>
                                            </p:txEl>
                                          </p:spTgt>
                                        </p:tgtEl>
                                      </p:cBhvr>
                                      <p:to x="100000" y="60000"/>
                                    </p:animScale>
                                    <p:animScale>
                                      <p:cBhvr>
                                        <p:cTn id="32" dur="166" decel="50000">
                                          <p:stCondLst>
                                            <p:cond delay="676"/>
                                          </p:stCondLst>
                                        </p:cTn>
                                        <p:tgtEl>
                                          <p:spTgt spid="2">
                                            <p:txEl>
                                              <p:pRg st="1" end="1"/>
                                            </p:txEl>
                                          </p:spTgt>
                                        </p:tgtEl>
                                      </p:cBhvr>
                                      <p:to x="100000" y="100000"/>
                                    </p:animScale>
                                    <p:animScale>
                                      <p:cBhvr>
                                        <p:cTn id="33" dur="26">
                                          <p:stCondLst>
                                            <p:cond delay="1312"/>
                                          </p:stCondLst>
                                        </p:cTn>
                                        <p:tgtEl>
                                          <p:spTgt spid="2">
                                            <p:txEl>
                                              <p:pRg st="1" end="1"/>
                                            </p:txEl>
                                          </p:spTgt>
                                        </p:tgtEl>
                                      </p:cBhvr>
                                      <p:to x="100000" y="80000"/>
                                    </p:animScale>
                                    <p:animScale>
                                      <p:cBhvr>
                                        <p:cTn id="34" dur="166" decel="50000">
                                          <p:stCondLst>
                                            <p:cond delay="1338"/>
                                          </p:stCondLst>
                                        </p:cTn>
                                        <p:tgtEl>
                                          <p:spTgt spid="2">
                                            <p:txEl>
                                              <p:pRg st="1" end="1"/>
                                            </p:txEl>
                                          </p:spTgt>
                                        </p:tgtEl>
                                      </p:cBhvr>
                                      <p:to x="100000" y="100000"/>
                                    </p:animScale>
                                    <p:animScale>
                                      <p:cBhvr>
                                        <p:cTn id="35" dur="26">
                                          <p:stCondLst>
                                            <p:cond delay="1642"/>
                                          </p:stCondLst>
                                        </p:cTn>
                                        <p:tgtEl>
                                          <p:spTgt spid="2">
                                            <p:txEl>
                                              <p:pRg st="1" end="1"/>
                                            </p:txEl>
                                          </p:spTgt>
                                        </p:tgtEl>
                                      </p:cBhvr>
                                      <p:to x="100000" y="90000"/>
                                    </p:animScale>
                                    <p:animScale>
                                      <p:cBhvr>
                                        <p:cTn id="36" dur="166" decel="50000">
                                          <p:stCondLst>
                                            <p:cond delay="1668"/>
                                          </p:stCondLst>
                                        </p:cTn>
                                        <p:tgtEl>
                                          <p:spTgt spid="2">
                                            <p:txEl>
                                              <p:pRg st="1" end="1"/>
                                            </p:txEl>
                                          </p:spTgt>
                                        </p:tgtEl>
                                      </p:cBhvr>
                                      <p:to x="100000" y="100000"/>
                                    </p:animScale>
                                    <p:animScale>
                                      <p:cBhvr>
                                        <p:cTn id="37" dur="26">
                                          <p:stCondLst>
                                            <p:cond delay="1808"/>
                                          </p:stCondLst>
                                        </p:cTn>
                                        <p:tgtEl>
                                          <p:spTgt spid="2">
                                            <p:txEl>
                                              <p:pRg st="1" end="1"/>
                                            </p:txEl>
                                          </p:spTgt>
                                        </p:tgtEl>
                                      </p:cBhvr>
                                      <p:to x="100000" y="95000"/>
                                    </p:animScale>
                                    <p:animScale>
                                      <p:cBhvr>
                                        <p:cTn id="38" dur="166" decel="50000">
                                          <p:stCondLst>
                                            <p:cond delay="1834"/>
                                          </p:stCondLst>
                                        </p:cTn>
                                        <p:tgtEl>
                                          <p:spTgt spid="2">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animEffect transition="in" filter="wipe(down)">
                                      <p:cBhvr>
                                        <p:cTn id="43" dur="580">
                                          <p:stCondLst>
                                            <p:cond delay="0"/>
                                          </p:stCondLst>
                                        </p:cTn>
                                        <p:tgtEl>
                                          <p:spTgt spid="2">
                                            <p:txEl>
                                              <p:pRg st="2" end="2"/>
                                            </p:txEl>
                                          </p:spTgt>
                                        </p:tgtEl>
                                      </p:cBhvr>
                                    </p:animEffect>
                                    <p:anim calcmode="lin" valueType="num">
                                      <p:cBhvr>
                                        <p:cTn id="44" dur="1822"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2">
                                            <p:txEl>
                                              <p:pRg st="2" end="2"/>
                                            </p:txEl>
                                          </p:spTgt>
                                        </p:tgtEl>
                                      </p:cBhvr>
                                      <p:to x="100000" y="60000"/>
                                    </p:animScale>
                                    <p:animScale>
                                      <p:cBhvr>
                                        <p:cTn id="50" dur="166" decel="50000">
                                          <p:stCondLst>
                                            <p:cond delay="676"/>
                                          </p:stCondLst>
                                        </p:cTn>
                                        <p:tgtEl>
                                          <p:spTgt spid="2">
                                            <p:txEl>
                                              <p:pRg st="2" end="2"/>
                                            </p:txEl>
                                          </p:spTgt>
                                        </p:tgtEl>
                                      </p:cBhvr>
                                      <p:to x="100000" y="100000"/>
                                    </p:animScale>
                                    <p:animScale>
                                      <p:cBhvr>
                                        <p:cTn id="51" dur="26">
                                          <p:stCondLst>
                                            <p:cond delay="1312"/>
                                          </p:stCondLst>
                                        </p:cTn>
                                        <p:tgtEl>
                                          <p:spTgt spid="2">
                                            <p:txEl>
                                              <p:pRg st="2" end="2"/>
                                            </p:txEl>
                                          </p:spTgt>
                                        </p:tgtEl>
                                      </p:cBhvr>
                                      <p:to x="100000" y="80000"/>
                                    </p:animScale>
                                    <p:animScale>
                                      <p:cBhvr>
                                        <p:cTn id="52" dur="166" decel="50000">
                                          <p:stCondLst>
                                            <p:cond delay="1338"/>
                                          </p:stCondLst>
                                        </p:cTn>
                                        <p:tgtEl>
                                          <p:spTgt spid="2">
                                            <p:txEl>
                                              <p:pRg st="2" end="2"/>
                                            </p:txEl>
                                          </p:spTgt>
                                        </p:tgtEl>
                                      </p:cBhvr>
                                      <p:to x="100000" y="100000"/>
                                    </p:animScale>
                                    <p:animScale>
                                      <p:cBhvr>
                                        <p:cTn id="53" dur="26">
                                          <p:stCondLst>
                                            <p:cond delay="1642"/>
                                          </p:stCondLst>
                                        </p:cTn>
                                        <p:tgtEl>
                                          <p:spTgt spid="2">
                                            <p:txEl>
                                              <p:pRg st="2" end="2"/>
                                            </p:txEl>
                                          </p:spTgt>
                                        </p:tgtEl>
                                      </p:cBhvr>
                                      <p:to x="100000" y="90000"/>
                                    </p:animScale>
                                    <p:animScale>
                                      <p:cBhvr>
                                        <p:cTn id="54" dur="166" decel="50000">
                                          <p:stCondLst>
                                            <p:cond delay="1668"/>
                                          </p:stCondLst>
                                        </p:cTn>
                                        <p:tgtEl>
                                          <p:spTgt spid="2">
                                            <p:txEl>
                                              <p:pRg st="2" end="2"/>
                                            </p:txEl>
                                          </p:spTgt>
                                        </p:tgtEl>
                                      </p:cBhvr>
                                      <p:to x="100000" y="100000"/>
                                    </p:animScale>
                                    <p:animScale>
                                      <p:cBhvr>
                                        <p:cTn id="55" dur="26">
                                          <p:stCondLst>
                                            <p:cond delay="1808"/>
                                          </p:stCondLst>
                                        </p:cTn>
                                        <p:tgtEl>
                                          <p:spTgt spid="2">
                                            <p:txEl>
                                              <p:pRg st="2" end="2"/>
                                            </p:txEl>
                                          </p:spTgt>
                                        </p:tgtEl>
                                      </p:cBhvr>
                                      <p:to x="100000" y="95000"/>
                                    </p:animScale>
                                    <p:animScale>
                                      <p:cBhvr>
                                        <p:cTn id="56" dur="166" decel="50000">
                                          <p:stCondLst>
                                            <p:cond delay="1834"/>
                                          </p:stCondLst>
                                        </p:cTn>
                                        <p:tgtEl>
                                          <p:spTgt spid="2">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458AF"/>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09CBEC-A2EB-449B-8D95-6A5EDE286929}"/>
              </a:ext>
            </a:extLst>
          </p:cNvPr>
          <p:cNvPicPr>
            <a:picLocks noChangeAspect="1"/>
          </p:cNvPicPr>
          <p:nvPr/>
        </p:nvPicPr>
        <p:blipFill>
          <a:blip r:embed="rId2"/>
          <a:stretch>
            <a:fillRect/>
          </a:stretch>
        </p:blipFill>
        <p:spPr>
          <a:xfrm>
            <a:off x="1640541" y="0"/>
            <a:ext cx="9986682" cy="6864822"/>
          </a:xfrm>
          <a:prstGeom prst="rect">
            <a:avLst/>
          </a:prstGeom>
        </p:spPr>
      </p:pic>
    </p:spTree>
    <p:extLst>
      <p:ext uri="{BB962C8B-B14F-4D97-AF65-F5344CB8AC3E}">
        <p14:creationId xmlns:p14="http://schemas.microsoft.com/office/powerpoint/2010/main" val="708429189"/>
      </p:ext>
    </p:extLst>
  </p:cSld>
  <p:clrMapOvr>
    <a:masterClrMapping/>
  </p:clrMapOvr>
  <p:transition spd="slow">
    <p:push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99B3B38-73FC-499D-80B0-68A6E31E443E}"/>
              </a:ext>
            </a:extLst>
          </p:cNvPr>
          <p:cNvSpPr>
            <a:spLocks noGrp="1"/>
          </p:cNvSpPr>
          <p:nvPr>
            <p:ph type="body" idx="1"/>
          </p:nvPr>
        </p:nvSpPr>
        <p:spPr>
          <a:xfrm>
            <a:off x="6219711" y="1447800"/>
            <a:ext cx="5434948" cy="1546411"/>
          </a:xfrm>
        </p:spPr>
        <p:txBody>
          <a:bodyPr/>
          <a:lstStyle/>
          <a:p>
            <a:r>
              <a:rPr lang="es-ES" sz="5400" b="1" dirty="0"/>
              <a:t>Recomendaciones de gestión</a:t>
            </a:r>
          </a:p>
        </p:txBody>
      </p:sp>
      <p:pic>
        <p:nvPicPr>
          <p:cNvPr id="14" name="Marcador de contenido 13">
            <a:extLst>
              <a:ext uri="{FF2B5EF4-FFF2-40B4-BE49-F238E27FC236}">
                <a16:creationId xmlns:a16="http://schemas.microsoft.com/office/drawing/2014/main" id="{631F2E7E-DC7F-41BD-9421-EDB26B282F6E}"/>
              </a:ext>
            </a:extLst>
          </p:cNvPr>
          <p:cNvPicPr>
            <a:picLocks noGrp="1" noChangeAspect="1"/>
          </p:cNvPicPr>
          <p:nvPr>
            <p:ph sz="quarter" idx="13"/>
          </p:nvPr>
        </p:nvPicPr>
        <p:blipFill>
          <a:blip r:embed="rId2"/>
          <a:stretch>
            <a:fillRect/>
          </a:stretch>
        </p:blipFill>
        <p:spPr>
          <a:xfrm>
            <a:off x="-475129" y="1107142"/>
            <a:ext cx="6760971" cy="3803047"/>
          </a:xfrm>
        </p:spPr>
      </p:pic>
      <p:sp>
        <p:nvSpPr>
          <p:cNvPr id="15" name="CuadroTexto 14">
            <a:extLst>
              <a:ext uri="{FF2B5EF4-FFF2-40B4-BE49-F238E27FC236}">
                <a16:creationId xmlns:a16="http://schemas.microsoft.com/office/drawing/2014/main" id="{3E36759E-41F3-4FD7-A842-D5F61477348E}"/>
              </a:ext>
            </a:extLst>
          </p:cNvPr>
          <p:cNvSpPr txBox="1"/>
          <p:nvPr/>
        </p:nvSpPr>
        <p:spPr>
          <a:xfrm>
            <a:off x="6660777" y="3550024"/>
            <a:ext cx="4823011" cy="1846659"/>
          </a:xfrm>
          <a:prstGeom prst="rect">
            <a:avLst/>
          </a:prstGeom>
          <a:noFill/>
        </p:spPr>
        <p:txBody>
          <a:bodyPr wrap="square" lIns="0" tIns="0" rIns="0" bIns="0" rtlCol="0">
            <a:spAutoFit/>
          </a:bodyPr>
          <a:lstStyle/>
          <a:p>
            <a:r>
              <a:rPr lang="es-ES" sz="2400" spc="-70" dirty="0">
                <a:solidFill>
                  <a:schemeClr val="bg1"/>
                </a:solidFill>
              </a:rPr>
              <a:t>En esta sección podremos ver algunos ejemplos de cómo gestionar las configuraciones, tratar nomenclaturas, recomendaciones para crear equipos y canales…</a:t>
            </a:r>
          </a:p>
        </p:txBody>
      </p:sp>
    </p:spTree>
    <p:extLst>
      <p:ext uri="{BB962C8B-B14F-4D97-AF65-F5344CB8AC3E}">
        <p14:creationId xmlns:p14="http://schemas.microsoft.com/office/powerpoint/2010/main" val="18800614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F5CE11-FA4A-49F7-9264-0D0CE0831410}"/>
              </a:ext>
            </a:extLst>
          </p:cNvPr>
          <p:cNvSpPr>
            <a:spLocks noGrp="1"/>
          </p:cNvSpPr>
          <p:nvPr>
            <p:ph type="title"/>
          </p:nvPr>
        </p:nvSpPr>
        <p:spPr/>
        <p:txBody>
          <a:bodyPr/>
          <a:lstStyle/>
          <a:p>
            <a:r>
              <a:rPr lang="es-ES" dirty="0"/>
              <a:t>Gestionar las configuraciones</a:t>
            </a:r>
          </a:p>
        </p:txBody>
      </p:sp>
      <p:sp>
        <p:nvSpPr>
          <p:cNvPr id="3" name="Marcador de texto 2">
            <a:extLst>
              <a:ext uri="{FF2B5EF4-FFF2-40B4-BE49-F238E27FC236}">
                <a16:creationId xmlns:a16="http://schemas.microsoft.com/office/drawing/2014/main" id="{B5E96479-5BD4-4FE9-9FF1-6B65A9EC4804}"/>
              </a:ext>
            </a:extLst>
          </p:cNvPr>
          <p:cNvSpPr>
            <a:spLocks noGrp="1"/>
          </p:cNvSpPr>
          <p:nvPr>
            <p:ph type="body" sz="quarter" idx="10"/>
          </p:nvPr>
        </p:nvSpPr>
        <p:spPr>
          <a:xfrm>
            <a:off x="519248" y="1056714"/>
            <a:ext cx="11151917" cy="1134036"/>
          </a:xfrm>
        </p:spPr>
        <p:txBody>
          <a:bodyPr/>
          <a:lstStyle/>
          <a:p>
            <a:pPr marL="0" indent="0">
              <a:buNone/>
            </a:pPr>
            <a:r>
              <a:rPr lang="es-ES" sz="2400" dirty="0"/>
              <a:t>Es necesario consensuar con el cliente la configuración que prefieren de Teams, puede realizarse esto mediante un formulario de configuración. Estos son algunos de los puntos más importantes a tratar:</a:t>
            </a:r>
          </a:p>
          <a:p>
            <a:pPr marL="0" indent="0">
              <a:buNone/>
            </a:pPr>
            <a:endParaRPr lang="es-ES" sz="2400" dirty="0"/>
          </a:p>
        </p:txBody>
      </p:sp>
      <p:grpSp>
        <p:nvGrpSpPr>
          <p:cNvPr id="9" name="Grupo 8">
            <a:extLst>
              <a:ext uri="{FF2B5EF4-FFF2-40B4-BE49-F238E27FC236}">
                <a16:creationId xmlns:a16="http://schemas.microsoft.com/office/drawing/2014/main" id="{A452A9A6-A554-49A9-A722-077F32C35BA5}"/>
              </a:ext>
            </a:extLst>
          </p:cNvPr>
          <p:cNvGrpSpPr/>
          <p:nvPr/>
        </p:nvGrpSpPr>
        <p:grpSpPr>
          <a:xfrm>
            <a:off x="0" y="4667250"/>
            <a:ext cx="12192000" cy="2190750"/>
            <a:chOff x="0" y="4667250"/>
            <a:chExt cx="12192000" cy="2190750"/>
          </a:xfrm>
        </p:grpSpPr>
        <p:sp>
          <p:nvSpPr>
            <p:cNvPr id="8" name="Rectángulo 7">
              <a:extLst>
                <a:ext uri="{FF2B5EF4-FFF2-40B4-BE49-F238E27FC236}">
                  <a16:creationId xmlns:a16="http://schemas.microsoft.com/office/drawing/2014/main" id="{C615004B-F923-46A1-A4AB-F11587C16CD6}"/>
                </a:ext>
              </a:extLst>
            </p:cNvPr>
            <p:cNvSpPr/>
            <p:nvPr/>
          </p:nvSpPr>
          <p:spPr bwMode="auto">
            <a:xfrm>
              <a:off x="0" y="4667250"/>
              <a:ext cx="12192000" cy="2190750"/>
            </a:xfrm>
            <a:prstGeom prst="rect">
              <a:avLst/>
            </a:prstGeom>
            <a:solidFill>
              <a:srgbClr val="54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Imagen 4">
              <a:extLst>
                <a:ext uri="{FF2B5EF4-FFF2-40B4-BE49-F238E27FC236}">
                  <a16:creationId xmlns:a16="http://schemas.microsoft.com/office/drawing/2014/main" id="{54BE6D08-9EB8-42EB-9684-C1CA31894A12}"/>
                </a:ext>
              </a:extLst>
            </p:cNvPr>
            <p:cNvPicPr>
              <a:picLocks noChangeAspect="1"/>
            </p:cNvPicPr>
            <p:nvPr/>
          </p:nvPicPr>
          <p:blipFill rotWithShape="1">
            <a:blip r:embed="rId2"/>
            <a:srcRect l="833"/>
            <a:stretch/>
          </p:blipFill>
          <p:spPr>
            <a:xfrm>
              <a:off x="2061882" y="4667250"/>
              <a:ext cx="8134957" cy="2190750"/>
            </a:xfrm>
            <a:prstGeom prst="rect">
              <a:avLst/>
            </a:prstGeom>
          </p:spPr>
        </p:pic>
      </p:grpSp>
      <p:sp>
        <p:nvSpPr>
          <p:cNvPr id="6" name="CuadroTexto 5">
            <a:extLst>
              <a:ext uri="{FF2B5EF4-FFF2-40B4-BE49-F238E27FC236}">
                <a16:creationId xmlns:a16="http://schemas.microsoft.com/office/drawing/2014/main" id="{28414A17-7634-49A3-86C1-999BC597A1AD}"/>
              </a:ext>
            </a:extLst>
          </p:cNvPr>
          <p:cNvSpPr txBox="1"/>
          <p:nvPr/>
        </p:nvSpPr>
        <p:spPr>
          <a:xfrm flipH="1">
            <a:off x="519247" y="2270965"/>
            <a:ext cx="5200234" cy="1846659"/>
          </a:xfrm>
          <a:prstGeom prst="rect">
            <a:avLst/>
          </a:prstGeom>
          <a:noFill/>
        </p:spPr>
        <p:txBody>
          <a:bodyPr wrap="square" lIns="0" tIns="0" rIns="0" bIns="0" rtlCol="0">
            <a:spAutoFit/>
          </a:bodyPr>
          <a:lstStyle/>
          <a:p>
            <a:r>
              <a:rPr lang="es-ES" sz="2000" b="1" spc="-70" dirty="0">
                <a:gradFill>
                  <a:gsLst>
                    <a:gs pos="2917">
                      <a:schemeClr val="bg2"/>
                    </a:gs>
                    <a:gs pos="95000">
                      <a:schemeClr val="bg2"/>
                    </a:gs>
                  </a:gsLst>
                  <a:lin ang="5400000" scaled="0"/>
                </a:gradFill>
                <a:latin typeface="+mj-lt"/>
              </a:rPr>
              <a:t>Creación de sitios y canales</a:t>
            </a:r>
          </a:p>
          <a:p>
            <a:pPr marL="342900" indent="-342900">
              <a:buFont typeface="Arial" panose="020B0604020202020204" pitchFamily="34" charset="0"/>
              <a:buChar char="•"/>
            </a:pPr>
            <a:r>
              <a:rPr lang="es-ES" sz="2000" spc="-70" dirty="0">
                <a:gradFill>
                  <a:gsLst>
                    <a:gs pos="2917">
                      <a:schemeClr val="bg2"/>
                    </a:gs>
                    <a:gs pos="95000">
                      <a:schemeClr val="bg2"/>
                    </a:gs>
                  </a:gsLst>
                  <a:lin ang="5400000" scaled="0"/>
                </a:gradFill>
                <a:latin typeface="+mj-lt"/>
              </a:rPr>
              <a:t>Se puede bloquear la creación de sitios y canales</a:t>
            </a:r>
          </a:p>
          <a:p>
            <a:pPr marL="342900" indent="-342900">
              <a:buFont typeface="Arial" panose="020B0604020202020204" pitchFamily="34" charset="0"/>
              <a:buChar char="•"/>
            </a:pPr>
            <a:r>
              <a:rPr lang="es-ES" sz="2000" spc="-70" dirty="0">
                <a:gradFill>
                  <a:gsLst>
                    <a:gs pos="2917">
                      <a:schemeClr val="bg2"/>
                    </a:gs>
                    <a:gs pos="95000">
                      <a:schemeClr val="bg2"/>
                    </a:gs>
                  </a:gsLst>
                  <a:lin ang="5400000" scaled="0"/>
                </a:gradFill>
                <a:latin typeface="+mj-lt"/>
              </a:rPr>
              <a:t>Es preferible una política de educar antes que prohibir</a:t>
            </a:r>
          </a:p>
          <a:p>
            <a:pPr marL="342900" indent="-342900">
              <a:buFont typeface="Arial" panose="020B0604020202020204" pitchFamily="34" charset="0"/>
              <a:buChar char="•"/>
            </a:pPr>
            <a:r>
              <a:rPr lang="es-ES" sz="2000" spc="-70" dirty="0">
                <a:gradFill>
                  <a:gsLst>
                    <a:gs pos="2917">
                      <a:schemeClr val="bg2"/>
                    </a:gs>
                    <a:gs pos="95000">
                      <a:schemeClr val="bg2"/>
                    </a:gs>
                  </a:gsLst>
                  <a:lin ang="5400000" scaled="0"/>
                </a:gradFill>
                <a:latin typeface="+mj-lt"/>
              </a:rPr>
              <a:t>La creación de canales puede delegarse en un Flow para evitar prohibir toda creación</a:t>
            </a:r>
          </a:p>
        </p:txBody>
      </p:sp>
      <p:sp>
        <p:nvSpPr>
          <p:cNvPr id="7" name="CuadroTexto 6">
            <a:extLst>
              <a:ext uri="{FF2B5EF4-FFF2-40B4-BE49-F238E27FC236}">
                <a16:creationId xmlns:a16="http://schemas.microsoft.com/office/drawing/2014/main" id="{8D599667-2D57-4478-B07A-0321403BBC14}"/>
              </a:ext>
            </a:extLst>
          </p:cNvPr>
          <p:cNvSpPr txBox="1"/>
          <p:nvPr/>
        </p:nvSpPr>
        <p:spPr>
          <a:xfrm flipH="1">
            <a:off x="6472521" y="2291789"/>
            <a:ext cx="5200234" cy="1846659"/>
          </a:xfrm>
          <a:prstGeom prst="rect">
            <a:avLst/>
          </a:prstGeom>
          <a:noFill/>
        </p:spPr>
        <p:txBody>
          <a:bodyPr wrap="square" lIns="0" tIns="0" rIns="0" bIns="0" rtlCol="0">
            <a:spAutoFit/>
          </a:bodyPr>
          <a:lstStyle/>
          <a:p>
            <a:r>
              <a:rPr lang="es-ES" sz="2000" b="1" spc="-70" dirty="0">
                <a:gradFill>
                  <a:gsLst>
                    <a:gs pos="2917">
                      <a:schemeClr val="bg2"/>
                    </a:gs>
                    <a:gs pos="95000">
                      <a:schemeClr val="bg2"/>
                    </a:gs>
                  </a:gsLst>
                  <a:lin ang="5400000" scaled="0"/>
                </a:gradFill>
                <a:latin typeface="+mj-lt"/>
              </a:rPr>
              <a:t>Reuniones</a:t>
            </a:r>
          </a:p>
          <a:p>
            <a:pPr marL="342900" indent="-342900">
              <a:buFont typeface="Arial" panose="020B0604020202020204" pitchFamily="34" charset="0"/>
              <a:buChar char="•"/>
            </a:pPr>
            <a:r>
              <a:rPr lang="es-ES" sz="2000" spc="-70" dirty="0">
                <a:gradFill>
                  <a:gsLst>
                    <a:gs pos="2917">
                      <a:schemeClr val="bg2"/>
                    </a:gs>
                    <a:gs pos="95000">
                      <a:schemeClr val="bg2"/>
                    </a:gs>
                  </a:gsLst>
                  <a:lin ang="5400000" scaled="0"/>
                </a:gradFill>
                <a:latin typeface="+mj-lt"/>
              </a:rPr>
              <a:t>Es posible bloquear las reuniones privadas, ad-hoc de canal y las programadas</a:t>
            </a:r>
          </a:p>
          <a:p>
            <a:pPr marL="342900" indent="-342900">
              <a:buFont typeface="Arial" panose="020B0604020202020204" pitchFamily="34" charset="0"/>
              <a:buChar char="•"/>
            </a:pPr>
            <a:r>
              <a:rPr lang="es-ES" sz="2000" spc="-70" dirty="0">
                <a:gradFill>
                  <a:gsLst>
                    <a:gs pos="2917">
                      <a:schemeClr val="bg2"/>
                    </a:gs>
                    <a:gs pos="95000">
                      <a:schemeClr val="bg2"/>
                    </a:gs>
                  </a:gsLst>
                  <a:lin ang="5400000" scaled="0"/>
                </a:gradFill>
                <a:latin typeface="+mj-lt"/>
              </a:rPr>
              <a:t>Si se ha determinado que la calidad de la red no lo permitiría, pueden deshabilitarse las videollamadas y la compartición de pantalla</a:t>
            </a:r>
          </a:p>
        </p:txBody>
      </p:sp>
    </p:spTree>
    <p:extLst>
      <p:ext uri="{BB962C8B-B14F-4D97-AF65-F5344CB8AC3E}">
        <p14:creationId xmlns:p14="http://schemas.microsoft.com/office/powerpoint/2010/main" val="232541478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37" fill="hold" grpId="1" nodeType="clickEffect">
                                  <p:stCondLst>
                                    <p:cond delay="0"/>
                                  </p:stCondLst>
                                  <p:childTnLst>
                                    <p:animEffect transition="out" filter="barn(outVertical)">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par>
                          <p:cTn id="18" fill="hold">
                            <p:stCondLst>
                              <p:cond delay="500"/>
                            </p:stCondLst>
                            <p:childTnLst>
                              <p:par>
                                <p:cTn id="19" presetID="22" presetClass="exit" presetSubtype="1" fill="hold" grpId="1" nodeType="afterEffect">
                                  <p:stCondLst>
                                    <p:cond delay="0"/>
                                  </p:stCondLst>
                                  <p:childTnLst>
                                    <p:animEffect transition="out" filter="wipe(up)">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F5CE11-FA4A-49F7-9264-0D0CE0831410}"/>
              </a:ext>
            </a:extLst>
          </p:cNvPr>
          <p:cNvSpPr>
            <a:spLocks noGrp="1"/>
          </p:cNvSpPr>
          <p:nvPr>
            <p:ph type="title"/>
          </p:nvPr>
        </p:nvSpPr>
        <p:spPr/>
        <p:txBody>
          <a:bodyPr/>
          <a:lstStyle/>
          <a:p>
            <a:r>
              <a:rPr lang="es-ES" dirty="0"/>
              <a:t>Gestionar las configuraciones</a:t>
            </a:r>
          </a:p>
        </p:txBody>
      </p:sp>
      <p:sp>
        <p:nvSpPr>
          <p:cNvPr id="3" name="Marcador de texto 2">
            <a:extLst>
              <a:ext uri="{FF2B5EF4-FFF2-40B4-BE49-F238E27FC236}">
                <a16:creationId xmlns:a16="http://schemas.microsoft.com/office/drawing/2014/main" id="{B5E96479-5BD4-4FE9-9FF1-6B65A9EC4804}"/>
              </a:ext>
            </a:extLst>
          </p:cNvPr>
          <p:cNvSpPr>
            <a:spLocks noGrp="1"/>
          </p:cNvSpPr>
          <p:nvPr>
            <p:ph type="body" sz="quarter" idx="10"/>
          </p:nvPr>
        </p:nvSpPr>
        <p:spPr>
          <a:xfrm>
            <a:off x="519248" y="1056714"/>
            <a:ext cx="11151917" cy="1134036"/>
          </a:xfrm>
        </p:spPr>
        <p:txBody>
          <a:bodyPr/>
          <a:lstStyle/>
          <a:p>
            <a:pPr marL="0" indent="0">
              <a:buNone/>
            </a:pPr>
            <a:r>
              <a:rPr lang="es-ES" sz="2400" dirty="0"/>
              <a:t>Es necesario consensuar con el cliente la configuración que prefieren de Teams, puede realizarse esto mediante un formulario de configuración. Estos son algunos de los puntos más importantes a tratar:</a:t>
            </a:r>
          </a:p>
          <a:p>
            <a:pPr marL="0" indent="0">
              <a:buNone/>
            </a:pPr>
            <a:endParaRPr lang="es-ES" sz="2400" dirty="0"/>
          </a:p>
        </p:txBody>
      </p:sp>
      <p:grpSp>
        <p:nvGrpSpPr>
          <p:cNvPr id="9" name="Grupo 8">
            <a:extLst>
              <a:ext uri="{FF2B5EF4-FFF2-40B4-BE49-F238E27FC236}">
                <a16:creationId xmlns:a16="http://schemas.microsoft.com/office/drawing/2014/main" id="{A452A9A6-A554-49A9-A722-077F32C35BA5}"/>
              </a:ext>
            </a:extLst>
          </p:cNvPr>
          <p:cNvGrpSpPr/>
          <p:nvPr/>
        </p:nvGrpSpPr>
        <p:grpSpPr>
          <a:xfrm>
            <a:off x="0" y="4667250"/>
            <a:ext cx="12192000" cy="2190750"/>
            <a:chOff x="0" y="4667250"/>
            <a:chExt cx="12192000" cy="2190750"/>
          </a:xfrm>
        </p:grpSpPr>
        <p:sp>
          <p:nvSpPr>
            <p:cNvPr id="8" name="Rectángulo 7">
              <a:extLst>
                <a:ext uri="{FF2B5EF4-FFF2-40B4-BE49-F238E27FC236}">
                  <a16:creationId xmlns:a16="http://schemas.microsoft.com/office/drawing/2014/main" id="{C615004B-F923-46A1-A4AB-F11587C16CD6}"/>
                </a:ext>
              </a:extLst>
            </p:cNvPr>
            <p:cNvSpPr/>
            <p:nvPr/>
          </p:nvSpPr>
          <p:spPr bwMode="auto">
            <a:xfrm>
              <a:off x="0" y="4667250"/>
              <a:ext cx="12192000" cy="2190750"/>
            </a:xfrm>
            <a:prstGeom prst="rect">
              <a:avLst/>
            </a:prstGeom>
            <a:solidFill>
              <a:srgbClr val="54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Imagen 4">
              <a:extLst>
                <a:ext uri="{FF2B5EF4-FFF2-40B4-BE49-F238E27FC236}">
                  <a16:creationId xmlns:a16="http://schemas.microsoft.com/office/drawing/2014/main" id="{54BE6D08-9EB8-42EB-9684-C1CA31894A12}"/>
                </a:ext>
              </a:extLst>
            </p:cNvPr>
            <p:cNvPicPr>
              <a:picLocks noChangeAspect="1"/>
            </p:cNvPicPr>
            <p:nvPr/>
          </p:nvPicPr>
          <p:blipFill rotWithShape="1">
            <a:blip r:embed="rId2"/>
            <a:srcRect l="833"/>
            <a:stretch/>
          </p:blipFill>
          <p:spPr>
            <a:xfrm>
              <a:off x="2061882" y="4667250"/>
              <a:ext cx="8134957" cy="2190750"/>
            </a:xfrm>
            <a:prstGeom prst="rect">
              <a:avLst/>
            </a:prstGeom>
          </p:spPr>
        </p:pic>
      </p:grpSp>
      <p:sp>
        <p:nvSpPr>
          <p:cNvPr id="6" name="CuadroTexto 5">
            <a:extLst>
              <a:ext uri="{FF2B5EF4-FFF2-40B4-BE49-F238E27FC236}">
                <a16:creationId xmlns:a16="http://schemas.microsoft.com/office/drawing/2014/main" id="{28414A17-7634-49A3-86C1-999BC597A1AD}"/>
              </a:ext>
            </a:extLst>
          </p:cNvPr>
          <p:cNvSpPr txBox="1"/>
          <p:nvPr/>
        </p:nvSpPr>
        <p:spPr>
          <a:xfrm flipH="1">
            <a:off x="519247" y="2270965"/>
            <a:ext cx="5200234" cy="1846659"/>
          </a:xfrm>
          <a:prstGeom prst="rect">
            <a:avLst/>
          </a:prstGeom>
          <a:noFill/>
        </p:spPr>
        <p:txBody>
          <a:bodyPr wrap="square" lIns="0" tIns="0" rIns="0" bIns="0" rtlCol="0">
            <a:spAutoFit/>
          </a:bodyPr>
          <a:lstStyle/>
          <a:p>
            <a:r>
              <a:rPr lang="es-ES" sz="2000" b="1" spc="-70" dirty="0">
                <a:gradFill>
                  <a:gsLst>
                    <a:gs pos="2917">
                      <a:schemeClr val="bg2"/>
                    </a:gs>
                    <a:gs pos="95000">
                      <a:schemeClr val="bg2"/>
                    </a:gs>
                  </a:gsLst>
                  <a:lin ang="5400000" scaled="0"/>
                </a:gradFill>
                <a:latin typeface="+mj-lt"/>
              </a:rPr>
              <a:t>Acceso</a:t>
            </a:r>
          </a:p>
          <a:p>
            <a:pPr marL="342900" indent="-342900">
              <a:buFont typeface="Arial" panose="020B0604020202020204" pitchFamily="34" charset="0"/>
              <a:buChar char="•"/>
            </a:pPr>
            <a:r>
              <a:rPr lang="es-ES" sz="2000" spc="-70" dirty="0">
                <a:gradFill>
                  <a:gsLst>
                    <a:gs pos="2917">
                      <a:schemeClr val="bg2"/>
                    </a:gs>
                    <a:gs pos="95000">
                      <a:schemeClr val="bg2"/>
                    </a:gs>
                  </a:gsLst>
                  <a:lin ang="5400000" scaled="0"/>
                </a:gradFill>
                <a:latin typeface="+mj-lt"/>
              </a:rPr>
              <a:t>Puede habilitarse/deshabilitarse Teams para usuarios individuales o según tipos de licencia</a:t>
            </a:r>
          </a:p>
          <a:p>
            <a:pPr marL="342900" indent="-342900">
              <a:buFont typeface="Arial" panose="020B0604020202020204" pitchFamily="34" charset="0"/>
              <a:buChar char="•"/>
            </a:pPr>
            <a:r>
              <a:rPr lang="es-ES" sz="2000" spc="-70" dirty="0">
                <a:gradFill>
                  <a:gsLst>
                    <a:gs pos="2917">
                      <a:schemeClr val="bg2"/>
                    </a:gs>
                    <a:gs pos="95000">
                      <a:schemeClr val="bg2"/>
                    </a:gs>
                  </a:gsLst>
                  <a:lin ang="5400000" scaled="0"/>
                </a:gradFill>
                <a:latin typeface="+mj-lt"/>
              </a:rPr>
              <a:t>Puede limitarse el rol de propietario desactivando para los usuarios la creación de grupos de Office 365 con una política de Azure AD</a:t>
            </a:r>
          </a:p>
        </p:txBody>
      </p:sp>
      <p:sp>
        <p:nvSpPr>
          <p:cNvPr id="7" name="CuadroTexto 6">
            <a:extLst>
              <a:ext uri="{FF2B5EF4-FFF2-40B4-BE49-F238E27FC236}">
                <a16:creationId xmlns:a16="http://schemas.microsoft.com/office/drawing/2014/main" id="{8D599667-2D57-4478-B07A-0321403BBC14}"/>
              </a:ext>
            </a:extLst>
          </p:cNvPr>
          <p:cNvSpPr txBox="1"/>
          <p:nvPr/>
        </p:nvSpPr>
        <p:spPr>
          <a:xfrm flipH="1">
            <a:off x="6472521" y="2291789"/>
            <a:ext cx="5200234" cy="2154436"/>
          </a:xfrm>
          <a:prstGeom prst="rect">
            <a:avLst/>
          </a:prstGeom>
          <a:noFill/>
        </p:spPr>
        <p:txBody>
          <a:bodyPr wrap="square" lIns="0" tIns="0" rIns="0" bIns="0" rtlCol="0">
            <a:spAutoFit/>
          </a:bodyPr>
          <a:lstStyle/>
          <a:p>
            <a:r>
              <a:rPr lang="es-ES" sz="2000" b="1" spc="-70" dirty="0">
                <a:gradFill>
                  <a:gsLst>
                    <a:gs pos="2917">
                      <a:schemeClr val="bg2"/>
                    </a:gs>
                    <a:gs pos="95000">
                      <a:schemeClr val="bg2"/>
                    </a:gs>
                  </a:gsLst>
                  <a:lin ang="5400000" scaled="0"/>
                </a:gradFill>
                <a:latin typeface="+mj-lt"/>
              </a:rPr>
              <a:t>Aplicaciones, almacenamiento en la nube y chat</a:t>
            </a:r>
          </a:p>
          <a:p>
            <a:pPr marL="342900" indent="-342900">
              <a:buFont typeface="Arial" panose="020B0604020202020204" pitchFamily="34" charset="0"/>
              <a:buChar char="•"/>
            </a:pPr>
            <a:r>
              <a:rPr lang="es-ES" sz="2000" spc="-70" dirty="0">
                <a:gradFill>
                  <a:gsLst>
                    <a:gs pos="2917">
                      <a:schemeClr val="bg2"/>
                    </a:gs>
                    <a:gs pos="95000">
                      <a:schemeClr val="bg2"/>
                    </a:gs>
                  </a:gsLst>
                  <a:lin ang="5400000" scaled="0"/>
                </a:gradFill>
                <a:latin typeface="+mj-lt"/>
              </a:rPr>
              <a:t>Puede deshabilitarse el uso de aplicaciones de terceros</a:t>
            </a:r>
          </a:p>
          <a:p>
            <a:pPr marL="342900" indent="-342900">
              <a:buFont typeface="Arial" panose="020B0604020202020204" pitchFamily="34" charset="0"/>
              <a:buChar char="•"/>
            </a:pPr>
            <a:r>
              <a:rPr lang="es-ES" sz="2000" spc="-70" dirty="0">
                <a:gradFill>
                  <a:gsLst>
                    <a:gs pos="2917">
                      <a:schemeClr val="bg2"/>
                    </a:gs>
                    <a:gs pos="95000">
                      <a:schemeClr val="bg2"/>
                    </a:gs>
                  </a:gsLst>
                  <a:lin ang="5400000" scaled="0"/>
                </a:gradFill>
                <a:latin typeface="+mj-lt"/>
              </a:rPr>
              <a:t>Configure el almacenamiento opcional en Box, Dropbox, Google Drive y </a:t>
            </a:r>
            <a:r>
              <a:rPr lang="es-ES" sz="2000" spc="-70" dirty="0" err="1">
                <a:gradFill>
                  <a:gsLst>
                    <a:gs pos="2917">
                      <a:schemeClr val="bg2"/>
                    </a:gs>
                    <a:gs pos="95000">
                      <a:schemeClr val="bg2"/>
                    </a:gs>
                  </a:gsLst>
                  <a:lin ang="5400000" scaled="0"/>
                </a:gradFill>
                <a:latin typeface="+mj-lt"/>
              </a:rPr>
              <a:t>ShareFile</a:t>
            </a:r>
            <a:endParaRPr lang="es-ES" sz="2000" spc="-70" dirty="0">
              <a:gradFill>
                <a:gsLst>
                  <a:gs pos="2917">
                    <a:schemeClr val="bg2"/>
                  </a:gs>
                  <a:gs pos="95000">
                    <a:schemeClr val="bg2"/>
                  </a:gs>
                </a:gsLst>
                <a:lin ang="5400000" scaled="0"/>
              </a:gradFill>
              <a:latin typeface="+mj-lt"/>
            </a:endParaRPr>
          </a:p>
          <a:p>
            <a:pPr marL="342900" indent="-342900">
              <a:buFont typeface="Arial" panose="020B0604020202020204" pitchFamily="34" charset="0"/>
              <a:buChar char="•"/>
            </a:pPr>
            <a:r>
              <a:rPr lang="es-ES" sz="2000" spc="-70" dirty="0">
                <a:gradFill>
                  <a:gsLst>
                    <a:gs pos="2917">
                      <a:schemeClr val="bg2"/>
                    </a:gs>
                    <a:gs pos="95000">
                      <a:schemeClr val="bg2"/>
                    </a:gs>
                  </a:gsLst>
                  <a:lin ang="5400000" scaled="0"/>
                </a:gradFill>
                <a:latin typeface="+mj-lt"/>
              </a:rPr>
              <a:t>Para el chat, puede configurarse la gestión de los mensajes y el uso de memes, gifs y </a:t>
            </a:r>
            <a:r>
              <a:rPr lang="es-ES" sz="2000" spc="-70" dirty="0" err="1">
                <a:gradFill>
                  <a:gsLst>
                    <a:gs pos="2917">
                      <a:schemeClr val="bg2"/>
                    </a:gs>
                    <a:gs pos="95000">
                      <a:schemeClr val="bg2"/>
                    </a:gs>
                  </a:gsLst>
                  <a:lin ang="5400000" scaled="0"/>
                </a:gradFill>
                <a:latin typeface="+mj-lt"/>
              </a:rPr>
              <a:t>stickers</a:t>
            </a:r>
            <a:endParaRPr lang="es-ES" sz="2000" spc="-70" dirty="0">
              <a:gradFill>
                <a:gsLst>
                  <a:gs pos="2917">
                    <a:schemeClr val="bg2"/>
                  </a:gs>
                  <a:gs pos="95000">
                    <a:schemeClr val="bg2"/>
                  </a:gs>
                </a:gsLst>
                <a:lin ang="5400000" scaled="0"/>
              </a:gradFill>
              <a:latin typeface="+mj-lt"/>
            </a:endParaRPr>
          </a:p>
        </p:txBody>
      </p:sp>
    </p:spTree>
    <p:extLst>
      <p:ext uri="{BB962C8B-B14F-4D97-AF65-F5344CB8AC3E}">
        <p14:creationId xmlns:p14="http://schemas.microsoft.com/office/powerpoint/2010/main" val="23959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123074-0258-4F2E-9CC1-F1FBF077DE1F}"/>
              </a:ext>
            </a:extLst>
          </p:cNvPr>
          <p:cNvSpPr>
            <a:spLocks noGrp="1"/>
          </p:cNvSpPr>
          <p:nvPr>
            <p:ph type="title"/>
          </p:nvPr>
        </p:nvSpPr>
        <p:spPr/>
        <p:txBody>
          <a:bodyPr/>
          <a:lstStyle/>
          <a:p>
            <a:r>
              <a:rPr lang="es-ES" dirty="0"/>
              <a:t>Creación de equipos</a:t>
            </a:r>
          </a:p>
        </p:txBody>
      </p:sp>
      <p:sp>
        <p:nvSpPr>
          <p:cNvPr id="3" name="Marcador de texto 2">
            <a:extLst>
              <a:ext uri="{FF2B5EF4-FFF2-40B4-BE49-F238E27FC236}">
                <a16:creationId xmlns:a16="http://schemas.microsoft.com/office/drawing/2014/main" id="{1E9E5394-608E-4F42-9BEE-AA2B65E6D902}"/>
              </a:ext>
            </a:extLst>
          </p:cNvPr>
          <p:cNvSpPr>
            <a:spLocks noGrp="1"/>
          </p:cNvSpPr>
          <p:nvPr>
            <p:ph type="body" sz="quarter" idx="10"/>
          </p:nvPr>
        </p:nvSpPr>
        <p:spPr>
          <a:xfrm>
            <a:off x="519249" y="1447799"/>
            <a:ext cx="7599516" cy="5029762"/>
          </a:xfrm>
        </p:spPr>
        <p:txBody>
          <a:bodyPr/>
          <a:lstStyle/>
          <a:p>
            <a:r>
              <a:rPr lang="es-ES" dirty="0"/>
              <a:t>Solo crear los Equipos necesarios para no abrumar a los usuarios</a:t>
            </a:r>
          </a:p>
          <a:p>
            <a:r>
              <a:rPr lang="es-ES" dirty="0"/>
              <a:t>Confirma que no exista un Equipo con ese objetivo</a:t>
            </a:r>
          </a:p>
          <a:p>
            <a:r>
              <a:rPr lang="es-ES" dirty="0"/>
              <a:t>Aísla el contenido de los Equipos con usuarios externos</a:t>
            </a:r>
          </a:p>
          <a:p>
            <a:r>
              <a:rPr lang="es-ES" dirty="0"/>
              <a:t>En cada Equipo hay usuarios distintos, el propietario es responsable de fijar las reglas del Equipo</a:t>
            </a:r>
          </a:p>
          <a:p>
            <a:r>
              <a:rPr lang="es-ES" dirty="0"/>
              <a:t>Hay que seguir una nomenclatura de nombres para evitar la confusión en los empleados</a:t>
            </a:r>
          </a:p>
        </p:txBody>
      </p:sp>
      <p:pic>
        <p:nvPicPr>
          <p:cNvPr id="10" name="Imagen 9">
            <a:extLst>
              <a:ext uri="{FF2B5EF4-FFF2-40B4-BE49-F238E27FC236}">
                <a16:creationId xmlns:a16="http://schemas.microsoft.com/office/drawing/2014/main" id="{0F5B5E39-A2F1-4021-A552-F35AA2DB51CC}"/>
              </a:ext>
            </a:extLst>
          </p:cNvPr>
          <p:cNvPicPr>
            <a:picLocks noChangeAspect="1"/>
          </p:cNvPicPr>
          <p:nvPr/>
        </p:nvPicPr>
        <p:blipFill>
          <a:blip r:embed="rId2"/>
          <a:stretch>
            <a:fillRect/>
          </a:stretch>
        </p:blipFill>
        <p:spPr>
          <a:xfrm>
            <a:off x="7940168" y="380439"/>
            <a:ext cx="2207879" cy="2202984"/>
          </a:xfrm>
          <a:prstGeom prst="rect">
            <a:avLst/>
          </a:prstGeom>
        </p:spPr>
      </p:pic>
      <p:pic>
        <p:nvPicPr>
          <p:cNvPr id="11" name="Imagen 10">
            <a:extLst>
              <a:ext uri="{FF2B5EF4-FFF2-40B4-BE49-F238E27FC236}">
                <a16:creationId xmlns:a16="http://schemas.microsoft.com/office/drawing/2014/main" id="{8954625D-D6BB-4892-B5CB-47DF16E7EE49}"/>
              </a:ext>
            </a:extLst>
          </p:cNvPr>
          <p:cNvPicPr>
            <a:picLocks noChangeAspect="1"/>
          </p:cNvPicPr>
          <p:nvPr/>
        </p:nvPicPr>
        <p:blipFill>
          <a:blip r:embed="rId3"/>
          <a:stretch>
            <a:fillRect/>
          </a:stretch>
        </p:blipFill>
        <p:spPr>
          <a:xfrm>
            <a:off x="9894474" y="2436870"/>
            <a:ext cx="2207879" cy="2202917"/>
          </a:xfrm>
          <a:prstGeom prst="rect">
            <a:avLst/>
          </a:prstGeom>
        </p:spPr>
      </p:pic>
      <p:pic>
        <p:nvPicPr>
          <p:cNvPr id="12" name="Imagen 11">
            <a:extLst>
              <a:ext uri="{FF2B5EF4-FFF2-40B4-BE49-F238E27FC236}">
                <a16:creationId xmlns:a16="http://schemas.microsoft.com/office/drawing/2014/main" id="{9859317D-D7AB-4743-A67A-E94C1552D2ED}"/>
              </a:ext>
            </a:extLst>
          </p:cNvPr>
          <p:cNvPicPr>
            <a:picLocks noChangeAspect="1"/>
          </p:cNvPicPr>
          <p:nvPr/>
        </p:nvPicPr>
        <p:blipFill>
          <a:blip r:embed="rId4"/>
          <a:stretch>
            <a:fillRect/>
          </a:stretch>
        </p:blipFill>
        <p:spPr>
          <a:xfrm>
            <a:off x="8047744" y="4493233"/>
            <a:ext cx="2204856" cy="2293050"/>
          </a:xfrm>
          <a:prstGeom prst="rect">
            <a:avLst/>
          </a:prstGeom>
        </p:spPr>
      </p:pic>
    </p:spTree>
    <p:extLst>
      <p:ext uri="{BB962C8B-B14F-4D97-AF65-F5344CB8AC3E}">
        <p14:creationId xmlns:p14="http://schemas.microsoft.com/office/powerpoint/2010/main" val="1409977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879F0-A8E0-43BD-A543-4593049497A8}"/>
              </a:ext>
            </a:extLst>
          </p:cNvPr>
          <p:cNvSpPr>
            <a:spLocks noGrp="1"/>
          </p:cNvSpPr>
          <p:nvPr>
            <p:ph type="title"/>
          </p:nvPr>
        </p:nvSpPr>
        <p:spPr/>
        <p:txBody>
          <a:bodyPr/>
          <a:lstStyle/>
          <a:p>
            <a:r>
              <a:rPr lang="es-ES" dirty="0"/>
              <a:t>Convención de nombres</a:t>
            </a:r>
          </a:p>
        </p:txBody>
      </p:sp>
      <p:sp>
        <p:nvSpPr>
          <p:cNvPr id="3" name="Marcador de texto 2">
            <a:extLst>
              <a:ext uri="{FF2B5EF4-FFF2-40B4-BE49-F238E27FC236}">
                <a16:creationId xmlns:a16="http://schemas.microsoft.com/office/drawing/2014/main" id="{3D8394F1-0A31-4543-9278-376F929A0C5E}"/>
              </a:ext>
            </a:extLst>
          </p:cNvPr>
          <p:cNvSpPr>
            <a:spLocks noGrp="1"/>
          </p:cNvSpPr>
          <p:nvPr>
            <p:ph type="body" sz="quarter" idx="10"/>
          </p:nvPr>
        </p:nvSpPr>
        <p:spPr>
          <a:xfrm>
            <a:off x="519248" y="1149220"/>
            <a:ext cx="4778893" cy="5480177"/>
          </a:xfrm>
        </p:spPr>
        <p:txBody>
          <a:bodyPr/>
          <a:lstStyle/>
          <a:p>
            <a:r>
              <a:rPr lang="es-ES" dirty="0"/>
              <a:t>Agregue un prefijo según el área, departamento o proyecto, puede usar varios de ellos</a:t>
            </a:r>
          </a:p>
          <a:p>
            <a:r>
              <a:rPr lang="es-ES" dirty="0"/>
              <a:t>Sea claro y conciso al nombrarlos</a:t>
            </a:r>
          </a:p>
          <a:p>
            <a:r>
              <a:rPr lang="es-ES" dirty="0"/>
              <a:t>Evite el uso de palabras que no den información para minimizar la confusión</a:t>
            </a:r>
          </a:p>
          <a:p>
            <a:r>
              <a:rPr lang="es-ES" dirty="0"/>
              <a:t>Tenga cuidado con la longitud de los nombres, piense en la app </a:t>
            </a:r>
            <a:r>
              <a:rPr lang="es-ES" dirty="0" err="1"/>
              <a:t>movil</a:t>
            </a:r>
            <a:endParaRPr lang="es-ES" dirty="0"/>
          </a:p>
          <a:p>
            <a:endParaRPr lang="es-ES" dirty="0"/>
          </a:p>
        </p:txBody>
      </p:sp>
      <p:graphicFrame>
        <p:nvGraphicFramePr>
          <p:cNvPr id="4" name="Tabla 3">
            <a:extLst>
              <a:ext uri="{FF2B5EF4-FFF2-40B4-BE49-F238E27FC236}">
                <a16:creationId xmlns:a16="http://schemas.microsoft.com/office/drawing/2014/main" id="{B8B6F61A-59C7-4444-B722-28EB73AE6670}"/>
              </a:ext>
            </a:extLst>
          </p:cNvPr>
          <p:cNvGraphicFramePr>
            <a:graphicFrameLocks noGrp="1"/>
          </p:cNvGraphicFramePr>
          <p:nvPr>
            <p:extLst>
              <p:ext uri="{D42A27DB-BD31-4B8C-83A1-F6EECF244321}">
                <p14:modId xmlns:p14="http://schemas.microsoft.com/office/powerpoint/2010/main" val="2796498057"/>
              </p:ext>
            </p:extLst>
          </p:nvPr>
        </p:nvGraphicFramePr>
        <p:xfrm>
          <a:off x="5360894" y="976499"/>
          <a:ext cx="6624918" cy="5652900"/>
        </p:xfrm>
        <a:graphic>
          <a:graphicData uri="http://schemas.openxmlformats.org/drawingml/2006/table">
            <a:tbl>
              <a:tblPr firstRow="1" firstCol="1" bandRow="1">
                <a:tableStyleId>{93296810-A885-4BE3-A3E7-6D5BEEA58F35}</a:tableStyleId>
              </a:tblPr>
              <a:tblGrid>
                <a:gridCol w="1629078">
                  <a:extLst>
                    <a:ext uri="{9D8B030D-6E8A-4147-A177-3AD203B41FA5}">
                      <a16:colId xmlns:a16="http://schemas.microsoft.com/office/drawing/2014/main" val="942174075"/>
                    </a:ext>
                  </a:extLst>
                </a:gridCol>
                <a:gridCol w="1422656">
                  <a:extLst>
                    <a:ext uri="{9D8B030D-6E8A-4147-A177-3AD203B41FA5}">
                      <a16:colId xmlns:a16="http://schemas.microsoft.com/office/drawing/2014/main" val="3123308773"/>
                    </a:ext>
                  </a:extLst>
                </a:gridCol>
                <a:gridCol w="922785">
                  <a:extLst>
                    <a:ext uri="{9D8B030D-6E8A-4147-A177-3AD203B41FA5}">
                      <a16:colId xmlns:a16="http://schemas.microsoft.com/office/drawing/2014/main" val="3739761609"/>
                    </a:ext>
                  </a:extLst>
                </a:gridCol>
                <a:gridCol w="2650399">
                  <a:extLst>
                    <a:ext uri="{9D8B030D-6E8A-4147-A177-3AD203B41FA5}">
                      <a16:colId xmlns:a16="http://schemas.microsoft.com/office/drawing/2014/main" val="4018201508"/>
                    </a:ext>
                  </a:extLst>
                </a:gridCol>
              </a:tblGrid>
              <a:tr h="612911">
                <a:tc>
                  <a:txBody>
                    <a:bodyPr/>
                    <a:lstStyle/>
                    <a:p>
                      <a:pPr algn="ctr">
                        <a:lnSpc>
                          <a:spcPct val="115000"/>
                        </a:lnSpc>
                        <a:spcAft>
                          <a:spcPts val="0"/>
                        </a:spcAft>
                      </a:pPr>
                      <a:endParaRPr lang="es-ES" sz="1000" dirty="0">
                        <a:effectLst/>
                      </a:endParaRPr>
                    </a:p>
                    <a:p>
                      <a:pPr algn="ctr">
                        <a:lnSpc>
                          <a:spcPct val="115000"/>
                        </a:lnSpc>
                        <a:spcAft>
                          <a:spcPts val="0"/>
                        </a:spcAft>
                      </a:pPr>
                      <a:r>
                        <a:rPr lang="es-ES" sz="1000" dirty="0">
                          <a:effectLst/>
                        </a:rPr>
                        <a:t>Por área / Departamento </a:t>
                      </a:r>
                      <a:endParaRPr lang="es-ES" sz="1050" dirty="0">
                        <a:effectLst/>
                      </a:endParaRPr>
                    </a:p>
                    <a:p>
                      <a:pPr algn="ctr">
                        <a:lnSpc>
                          <a:spcPct val="115000"/>
                        </a:lnSpc>
                        <a:spcAft>
                          <a:spcPts val="0"/>
                        </a:spcAft>
                        <a:tabLst>
                          <a:tab pos="1120140" algn="r"/>
                        </a:tabLst>
                      </a:pPr>
                      <a:r>
                        <a:rPr lang="es-ES" sz="1000" dirty="0">
                          <a:effectLst/>
                        </a:rPr>
                        <a:t>/ Proyecto</a:t>
                      </a:r>
                      <a:endParaRPr lang="es-ES" sz="105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solidFill>
                      <a:srgbClr val="4C68B1"/>
                    </a:solidFill>
                  </a:tcPr>
                </a:tc>
                <a:tc>
                  <a:txBody>
                    <a:bodyPr/>
                    <a:lstStyle/>
                    <a:p>
                      <a:pPr algn="ctr">
                        <a:lnSpc>
                          <a:spcPct val="115000"/>
                        </a:lnSpc>
                        <a:spcAft>
                          <a:spcPts val="0"/>
                        </a:spcAft>
                      </a:pPr>
                      <a:r>
                        <a:rPr lang="es-ES" sz="1000" dirty="0">
                          <a:effectLst/>
                        </a:rPr>
                        <a:t>Ejemplo Área / Departamento </a:t>
                      </a:r>
                      <a:endParaRPr lang="es-ES" sz="1050" dirty="0">
                        <a:effectLst/>
                      </a:endParaRPr>
                    </a:p>
                    <a:p>
                      <a:pPr algn="ctr">
                        <a:lnSpc>
                          <a:spcPct val="115000"/>
                        </a:lnSpc>
                        <a:spcAft>
                          <a:spcPts val="0"/>
                        </a:spcAft>
                      </a:pPr>
                      <a:r>
                        <a:rPr lang="es-ES" sz="1000" dirty="0">
                          <a:effectLst/>
                        </a:rPr>
                        <a:t>/ Proyecto</a:t>
                      </a:r>
                      <a:endParaRPr lang="es-ES" sz="105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solidFill>
                      <a:srgbClr val="4C68B1"/>
                    </a:solidFill>
                  </a:tcPr>
                </a:tc>
                <a:tc>
                  <a:txBody>
                    <a:bodyPr/>
                    <a:lstStyle/>
                    <a:p>
                      <a:pPr algn="ctr">
                        <a:lnSpc>
                          <a:spcPct val="115000"/>
                        </a:lnSpc>
                        <a:spcAft>
                          <a:spcPts val="0"/>
                        </a:spcAft>
                      </a:pPr>
                      <a:endParaRPr lang="es-ES" sz="1000" dirty="0">
                        <a:effectLst/>
                      </a:endParaRPr>
                    </a:p>
                    <a:p>
                      <a:pPr algn="ctr">
                        <a:lnSpc>
                          <a:spcPct val="115000"/>
                        </a:lnSpc>
                        <a:spcAft>
                          <a:spcPts val="0"/>
                        </a:spcAft>
                      </a:pPr>
                      <a:r>
                        <a:rPr lang="es-ES" sz="1000" dirty="0">
                          <a:effectLst/>
                        </a:rPr>
                        <a:t>Prefijo</a:t>
                      </a:r>
                      <a:endParaRPr lang="es-ES" sz="105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solidFill>
                      <a:srgbClr val="4C68B1"/>
                    </a:solidFill>
                  </a:tcPr>
                </a:tc>
                <a:tc>
                  <a:txBody>
                    <a:bodyPr/>
                    <a:lstStyle/>
                    <a:p>
                      <a:pPr algn="ctr">
                        <a:lnSpc>
                          <a:spcPct val="115000"/>
                        </a:lnSpc>
                        <a:spcAft>
                          <a:spcPts val="0"/>
                        </a:spcAft>
                      </a:pPr>
                      <a:endParaRPr lang="es-ES" sz="1000" dirty="0">
                        <a:effectLst/>
                      </a:endParaRPr>
                    </a:p>
                    <a:p>
                      <a:pPr algn="ctr">
                        <a:lnSpc>
                          <a:spcPct val="115000"/>
                        </a:lnSpc>
                        <a:spcAft>
                          <a:spcPts val="0"/>
                        </a:spcAft>
                      </a:pPr>
                      <a:r>
                        <a:rPr lang="es-ES" sz="1000" dirty="0">
                          <a:effectLst/>
                        </a:rPr>
                        <a:t>Ejemplo completo</a:t>
                      </a:r>
                      <a:endParaRPr lang="es-ES" sz="105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solidFill>
                      <a:srgbClr val="4C68B1"/>
                    </a:solidFill>
                  </a:tcPr>
                </a:tc>
                <a:extLst>
                  <a:ext uri="{0D108BD9-81ED-4DB2-BD59-A6C34878D82A}">
                    <a16:rowId xmlns:a16="http://schemas.microsoft.com/office/drawing/2014/main" val="3600603634"/>
                  </a:ext>
                </a:extLst>
              </a:tr>
              <a:tr h="612911">
                <a:tc>
                  <a:txBody>
                    <a:bodyPr/>
                    <a:lstStyle/>
                    <a:p>
                      <a:pPr algn="ctr">
                        <a:lnSpc>
                          <a:spcPct val="115000"/>
                        </a:lnSpc>
                        <a:spcAft>
                          <a:spcPts val="0"/>
                        </a:spcAft>
                      </a:pPr>
                      <a:endParaRPr lang="es-ES" sz="1000" dirty="0">
                        <a:effectLst/>
                      </a:endParaRPr>
                    </a:p>
                    <a:p>
                      <a:pPr algn="ctr">
                        <a:lnSpc>
                          <a:spcPct val="115000"/>
                        </a:lnSpc>
                        <a:spcAft>
                          <a:spcPts val="0"/>
                        </a:spcAft>
                      </a:pPr>
                      <a:r>
                        <a:rPr lang="es-ES" sz="1000" dirty="0">
                          <a:effectLst/>
                        </a:rPr>
                        <a:t>Área</a:t>
                      </a:r>
                      <a:endParaRPr lang="es-ES" sz="105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solidFill>
                      <a:srgbClr val="4C68B1"/>
                    </a:solidFill>
                  </a:tcPr>
                </a:tc>
                <a:tc>
                  <a:txBody>
                    <a:bodyPr/>
                    <a:lstStyle/>
                    <a:p>
                      <a:pPr>
                        <a:lnSpc>
                          <a:spcPct val="115000"/>
                        </a:lnSpc>
                        <a:spcAft>
                          <a:spcPts val="0"/>
                        </a:spcAft>
                      </a:pPr>
                      <a:r>
                        <a:rPr lang="es-ES" sz="1000" spc="25">
                          <a:effectLst/>
                        </a:rPr>
                        <a:t>IT</a:t>
                      </a:r>
                      <a:endParaRPr lang="es-ES" sz="1050">
                        <a:effectLst/>
                      </a:endParaRPr>
                    </a:p>
                    <a:p>
                      <a:pPr>
                        <a:lnSpc>
                          <a:spcPct val="115000"/>
                        </a:lnSpc>
                        <a:spcAft>
                          <a:spcPts val="0"/>
                        </a:spcAft>
                      </a:pPr>
                      <a:r>
                        <a:rPr lang="es-ES" sz="1000" spc="25">
                          <a:effectLst/>
                        </a:rPr>
                        <a:t>Sales</a:t>
                      </a:r>
                      <a:endParaRPr lang="es-ES" sz="1050">
                        <a:effectLst/>
                      </a:endParaRPr>
                    </a:p>
                    <a:p>
                      <a:pPr>
                        <a:lnSpc>
                          <a:spcPct val="115000"/>
                        </a:lnSpc>
                        <a:spcAft>
                          <a:spcPts val="0"/>
                        </a:spcAft>
                      </a:pPr>
                      <a:r>
                        <a:rPr lang="es-ES" sz="1000" spc="25">
                          <a:effectLst/>
                        </a:rPr>
                        <a:t>Marketing</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lnSpc>
                          <a:spcPct val="115000"/>
                        </a:lnSpc>
                        <a:spcAft>
                          <a:spcPts val="0"/>
                        </a:spcAft>
                      </a:pPr>
                      <a:r>
                        <a:rPr lang="es-ES" sz="1000" spc="25">
                          <a:effectLst/>
                        </a:rPr>
                        <a:t>IT</a:t>
                      </a:r>
                      <a:endParaRPr lang="es-ES" sz="1050">
                        <a:effectLst/>
                      </a:endParaRPr>
                    </a:p>
                    <a:p>
                      <a:pPr>
                        <a:lnSpc>
                          <a:spcPct val="115000"/>
                        </a:lnSpc>
                        <a:spcAft>
                          <a:spcPts val="0"/>
                        </a:spcAft>
                      </a:pPr>
                      <a:r>
                        <a:rPr lang="es-ES" sz="1000" spc="25">
                          <a:effectLst/>
                        </a:rPr>
                        <a:t>SLS</a:t>
                      </a:r>
                      <a:endParaRPr lang="es-ES" sz="1050">
                        <a:effectLst/>
                      </a:endParaRPr>
                    </a:p>
                    <a:p>
                      <a:pPr>
                        <a:lnSpc>
                          <a:spcPct val="115000"/>
                        </a:lnSpc>
                        <a:spcAft>
                          <a:spcPts val="0"/>
                        </a:spcAft>
                      </a:pPr>
                      <a:r>
                        <a:rPr lang="es-ES" sz="1000" spc="25">
                          <a:effectLst/>
                        </a:rPr>
                        <a:t>MKT</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lnSpc>
                          <a:spcPct val="115000"/>
                        </a:lnSpc>
                        <a:spcAft>
                          <a:spcPts val="0"/>
                        </a:spcAft>
                      </a:pPr>
                      <a:r>
                        <a:rPr lang="es-ES" sz="1000" spc="25">
                          <a:effectLst/>
                        </a:rPr>
                        <a:t>IT </a:t>
                      </a:r>
                      <a:r>
                        <a:rPr lang="es-ES" sz="1000">
                          <a:effectLst/>
                        </a:rPr>
                        <a:t>-</a:t>
                      </a:r>
                      <a:r>
                        <a:rPr lang="es-ES" sz="1000" spc="25">
                          <a:effectLst/>
                        </a:rPr>
                        <a:t> MS </a:t>
                      </a:r>
                      <a:r>
                        <a:rPr lang="es-ES" sz="1000">
                          <a:effectLst/>
                        </a:rPr>
                        <a:t>Teams Implementation</a:t>
                      </a:r>
                      <a:endParaRPr lang="es-ES" sz="1050">
                        <a:effectLst/>
                      </a:endParaRPr>
                    </a:p>
                    <a:p>
                      <a:pPr>
                        <a:lnSpc>
                          <a:spcPct val="115000"/>
                        </a:lnSpc>
                        <a:spcAft>
                          <a:spcPts val="0"/>
                        </a:spcAft>
                      </a:pPr>
                      <a:r>
                        <a:rPr lang="es-ES" sz="1000" spc="25">
                          <a:effectLst/>
                        </a:rPr>
                        <a:t>SLS - </a:t>
                      </a:r>
                      <a:r>
                        <a:rPr lang="es-ES" sz="1000">
                          <a:effectLst/>
                        </a:rPr>
                        <a:t>Budgets 2017</a:t>
                      </a:r>
                      <a:endParaRPr lang="es-ES" sz="1050">
                        <a:effectLst/>
                      </a:endParaRPr>
                    </a:p>
                    <a:p>
                      <a:pPr>
                        <a:lnSpc>
                          <a:spcPct val="115000"/>
                        </a:lnSpc>
                        <a:spcAft>
                          <a:spcPts val="0"/>
                        </a:spcAft>
                      </a:pPr>
                      <a:r>
                        <a:rPr lang="es-ES" sz="1000" spc="25">
                          <a:effectLst/>
                        </a:rPr>
                        <a:t>MKT - </a:t>
                      </a:r>
                      <a:r>
                        <a:rPr lang="es-ES" sz="1000">
                          <a:effectLst/>
                        </a:rPr>
                        <a:t>Conference 2017 Event</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extLst>
                  <a:ext uri="{0D108BD9-81ED-4DB2-BD59-A6C34878D82A}">
                    <a16:rowId xmlns:a16="http://schemas.microsoft.com/office/drawing/2014/main" val="1214163306"/>
                  </a:ext>
                </a:extLst>
              </a:tr>
              <a:tr h="1239286">
                <a:tc>
                  <a:txBody>
                    <a:bodyPr/>
                    <a:lstStyle/>
                    <a:p>
                      <a:pPr algn="ctr">
                        <a:lnSpc>
                          <a:spcPct val="115000"/>
                        </a:lnSpc>
                        <a:spcAft>
                          <a:spcPts val="0"/>
                        </a:spcAft>
                      </a:pPr>
                      <a:endParaRPr lang="es-ES" sz="1000" dirty="0">
                        <a:effectLst/>
                      </a:endParaRPr>
                    </a:p>
                    <a:p>
                      <a:pPr algn="ctr">
                        <a:lnSpc>
                          <a:spcPct val="115000"/>
                        </a:lnSpc>
                        <a:spcAft>
                          <a:spcPts val="0"/>
                        </a:spcAft>
                      </a:pPr>
                      <a:endParaRPr lang="es-ES" sz="1000" dirty="0">
                        <a:effectLst/>
                      </a:endParaRPr>
                    </a:p>
                    <a:p>
                      <a:pPr algn="ctr">
                        <a:lnSpc>
                          <a:spcPct val="115000"/>
                        </a:lnSpc>
                        <a:spcAft>
                          <a:spcPts val="0"/>
                        </a:spcAft>
                      </a:pPr>
                      <a:endParaRPr lang="es-ES" sz="1000" dirty="0">
                        <a:effectLst/>
                      </a:endParaRPr>
                    </a:p>
                    <a:p>
                      <a:pPr algn="ctr">
                        <a:lnSpc>
                          <a:spcPct val="115000"/>
                        </a:lnSpc>
                        <a:spcAft>
                          <a:spcPts val="0"/>
                        </a:spcAft>
                      </a:pPr>
                      <a:r>
                        <a:rPr lang="es-ES" sz="1000" dirty="0">
                          <a:effectLst/>
                        </a:rPr>
                        <a:t>Departamento</a:t>
                      </a:r>
                      <a:endParaRPr lang="es-ES" sz="105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solidFill>
                      <a:srgbClr val="4C68B1"/>
                    </a:solidFill>
                  </a:tcPr>
                </a:tc>
                <a:tc>
                  <a:txBody>
                    <a:bodyPr/>
                    <a:lstStyle/>
                    <a:p>
                      <a:pPr>
                        <a:lnSpc>
                          <a:spcPct val="115000"/>
                        </a:lnSpc>
                        <a:spcAft>
                          <a:spcPts val="0"/>
                        </a:spcAft>
                      </a:pPr>
                      <a:r>
                        <a:rPr lang="es-ES" sz="1000">
                          <a:effectLst/>
                        </a:rPr>
                        <a:t>Security</a:t>
                      </a:r>
                      <a:endParaRPr lang="es-ES" sz="1050">
                        <a:effectLst/>
                      </a:endParaRPr>
                    </a:p>
                    <a:p>
                      <a:pPr>
                        <a:lnSpc>
                          <a:spcPct val="115000"/>
                        </a:lnSpc>
                        <a:spcAft>
                          <a:spcPts val="0"/>
                        </a:spcAft>
                      </a:pPr>
                      <a:r>
                        <a:rPr lang="es-ES" sz="1000">
                          <a:effectLst/>
                        </a:rPr>
                        <a:t>Cloud</a:t>
                      </a:r>
                      <a:endParaRPr lang="es-ES" sz="1050">
                        <a:effectLst/>
                      </a:endParaRPr>
                    </a:p>
                    <a:p>
                      <a:pPr>
                        <a:lnSpc>
                          <a:spcPct val="115000"/>
                        </a:lnSpc>
                        <a:spcAft>
                          <a:spcPts val="0"/>
                        </a:spcAft>
                      </a:pPr>
                      <a:r>
                        <a:rPr lang="es-ES" sz="1000">
                          <a:effectLst/>
                        </a:rPr>
                        <a:t>User support</a:t>
                      </a:r>
                      <a:endParaRPr lang="es-ES" sz="1050">
                        <a:effectLst/>
                      </a:endParaRPr>
                    </a:p>
                    <a:p>
                      <a:pPr>
                        <a:lnSpc>
                          <a:spcPct val="115000"/>
                        </a:lnSpc>
                        <a:spcAft>
                          <a:spcPts val="0"/>
                        </a:spcAft>
                      </a:pPr>
                      <a:r>
                        <a:rPr lang="es-ES" sz="1000">
                          <a:effectLst/>
                        </a:rPr>
                        <a:t>Market research</a:t>
                      </a:r>
                      <a:endParaRPr lang="es-ES" sz="1050">
                        <a:effectLst/>
                      </a:endParaRPr>
                    </a:p>
                    <a:p>
                      <a:pPr>
                        <a:lnSpc>
                          <a:spcPct val="115000"/>
                        </a:lnSpc>
                        <a:spcAft>
                          <a:spcPts val="0"/>
                        </a:spcAft>
                      </a:pPr>
                      <a:r>
                        <a:rPr lang="es-ES" sz="1000">
                          <a:effectLst/>
                        </a:rPr>
                        <a:t>Financing</a:t>
                      </a:r>
                      <a:endParaRPr lang="es-ES" sz="1050">
                        <a:effectLst/>
                      </a:endParaRPr>
                    </a:p>
                    <a:p>
                      <a:pPr>
                        <a:lnSpc>
                          <a:spcPct val="115000"/>
                        </a:lnSpc>
                        <a:spcAft>
                          <a:spcPts val="0"/>
                        </a:spcAft>
                      </a:pPr>
                      <a:r>
                        <a:rPr lang="es-ES" sz="1000">
                          <a:effectLst/>
                        </a:rPr>
                        <a:t>Sales strategy</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lnSpc>
                          <a:spcPct val="115000"/>
                        </a:lnSpc>
                        <a:spcAft>
                          <a:spcPts val="0"/>
                        </a:spcAft>
                      </a:pPr>
                      <a:r>
                        <a:rPr lang="es-ES" sz="1000">
                          <a:effectLst/>
                        </a:rPr>
                        <a:t>SEC</a:t>
                      </a:r>
                      <a:endParaRPr lang="es-ES" sz="1050">
                        <a:effectLst/>
                      </a:endParaRPr>
                    </a:p>
                    <a:p>
                      <a:pPr>
                        <a:lnSpc>
                          <a:spcPct val="115000"/>
                        </a:lnSpc>
                        <a:spcAft>
                          <a:spcPts val="0"/>
                        </a:spcAft>
                      </a:pPr>
                      <a:r>
                        <a:rPr lang="es-ES" sz="1000">
                          <a:effectLst/>
                        </a:rPr>
                        <a:t>CLD</a:t>
                      </a:r>
                      <a:endParaRPr lang="es-ES" sz="1050">
                        <a:effectLst/>
                      </a:endParaRPr>
                    </a:p>
                    <a:p>
                      <a:pPr>
                        <a:lnSpc>
                          <a:spcPct val="115000"/>
                        </a:lnSpc>
                        <a:spcAft>
                          <a:spcPts val="0"/>
                        </a:spcAft>
                      </a:pPr>
                      <a:r>
                        <a:rPr lang="es-ES" sz="1000">
                          <a:effectLst/>
                        </a:rPr>
                        <a:t>US</a:t>
                      </a:r>
                      <a:endParaRPr lang="es-ES" sz="1050">
                        <a:effectLst/>
                      </a:endParaRPr>
                    </a:p>
                    <a:p>
                      <a:pPr>
                        <a:lnSpc>
                          <a:spcPct val="115000"/>
                        </a:lnSpc>
                        <a:spcAft>
                          <a:spcPts val="0"/>
                        </a:spcAft>
                      </a:pPr>
                      <a:r>
                        <a:rPr lang="es-ES" sz="1000">
                          <a:effectLst/>
                        </a:rPr>
                        <a:t>MR</a:t>
                      </a:r>
                      <a:endParaRPr lang="es-ES" sz="1050">
                        <a:effectLst/>
                      </a:endParaRPr>
                    </a:p>
                    <a:p>
                      <a:pPr>
                        <a:lnSpc>
                          <a:spcPct val="115000"/>
                        </a:lnSpc>
                        <a:spcAft>
                          <a:spcPts val="0"/>
                        </a:spcAft>
                      </a:pPr>
                      <a:r>
                        <a:rPr lang="es-ES" sz="1000">
                          <a:effectLst/>
                        </a:rPr>
                        <a:t>FIN </a:t>
                      </a:r>
                      <a:endParaRPr lang="es-ES" sz="1050">
                        <a:effectLst/>
                      </a:endParaRPr>
                    </a:p>
                    <a:p>
                      <a:pPr>
                        <a:lnSpc>
                          <a:spcPct val="115000"/>
                        </a:lnSpc>
                        <a:spcAft>
                          <a:spcPts val="0"/>
                        </a:spcAft>
                      </a:pPr>
                      <a:r>
                        <a:rPr lang="es-ES" sz="1000">
                          <a:effectLst/>
                        </a:rPr>
                        <a:t>SST</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lnSpc>
                          <a:spcPct val="115000"/>
                        </a:lnSpc>
                        <a:spcAft>
                          <a:spcPts val="0"/>
                        </a:spcAft>
                      </a:pPr>
                      <a:r>
                        <a:rPr lang="es-ES" sz="1000" spc="25">
                          <a:effectLst/>
                        </a:rPr>
                        <a:t>SEC - Secure Software Development</a:t>
                      </a:r>
                      <a:endParaRPr lang="es-ES" sz="1050">
                        <a:effectLst/>
                      </a:endParaRPr>
                    </a:p>
                    <a:p>
                      <a:pPr>
                        <a:lnSpc>
                          <a:spcPct val="115000"/>
                        </a:lnSpc>
                        <a:spcAft>
                          <a:spcPts val="0"/>
                        </a:spcAft>
                      </a:pPr>
                      <a:r>
                        <a:rPr lang="es-ES" sz="1000" spc="25">
                          <a:effectLst/>
                        </a:rPr>
                        <a:t>CLD - MS </a:t>
                      </a:r>
                      <a:r>
                        <a:rPr lang="es-ES" sz="1000">
                          <a:effectLst/>
                        </a:rPr>
                        <a:t>Teams Implementation</a:t>
                      </a:r>
                      <a:endParaRPr lang="es-ES" sz="1050">
                        <a:effectLst/>
                      </a:endParaRPr>
                    </a:p>
                    <a:p>
                      <a:pPr>
                        <a:lnSpc>
                          <a:spcPct val="115000"/>
                        </a:lnSpc>
                        <a:spcAft>
                          <a:spcPts val="0"/>
                        </a:spcAft>
                      </a:pPr>
                      <a:r>
                        <a:rPr lang="es-ES" sz="1000" spc="25">
                          <a:effectLst/>
                        </a:rPr>
                        <a:t>US - Help processes </a:t>
                      </a:r>
                      <a:endParaRPr lang="es-ES" sz="1050">
                        <a:effectLst/>
                      </a:endParaRPr>
                    </a:p>
                    <a:p>
                      <a:pPr>
                        <a:lnSpc>
                          <a:spcPct val="115000"/>
                        </a:lnSpc>
                        <a:spcAft>
                          <a:spcPts val="0"/>
                        </a:spcAft>
                      </a:pPr>
                      <a:r>
                        <a:rPr lang="es-ES" sz="1000" spc="25">
                          <a:effectLst/>
                        </a:rPr>
                        <a:t>MR - Target markets 2017</a:t>
                      </a:r>
                      <a:endParaRPr lang="es-ES" sz="1050">
                        <a:effectLst/>
                      </a:endParaRPr>
                    </a:p>
                    <a:p>
                      <a:pPr>
                        <a:lnSpc>
                          <a:spcPct val="115000"/>
                        </a:lnSpc>
                        <a:spcAft>
                          <a:spcPts val="0"/>
                        </a:spcAft>
                      </a:pPr>
                      <a:r>
                        <a:rPr lang="es-ES" sz="1000" spc="25">
                          <a:effectLst/>
                        </a:rPr>
                        <a:t>FIN - </a:t>
                      </a:r>
                      <a:r>
                        <a:rPr lang="es-ES" sz="1000">
                          <a:effectLst/>
                        </a:rPr>
                        <a:t>Budgets 2017</a:t>
                      </a:r>
                      <a:endParaRPr lang="es-ES" sz="1050">
                        <a:effectLst/>
                      </a:endParaRPr>
                    </a:p>
                    <a:p>
                      <a:pPr>
                        <a:lnSpc>
                          <a:spcPct val="115000"/>
                        </a:lnSpc>
                        <a:spcAft>
                          <a:spcPts val="0"/>
                        </a:spcAft>
                      </a:pPr>
                      <a:r>
                        <a:rPr lang="es-ES" sz="1000" spc="25">
                          <a:effectLst/>
                        </a:rPr>
                        <a:t>SST - Commercial Plan 2017</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extLst>
                  <a:ext uri="{0D108BD9-81ED-4DB2-BD59-A6C34878D82A}">
                    <a16:rowId xmlns:a16="http://schemas.microsoft.com/office/drawing/2014/main" val="2267311672"/>
                  </a:ext>
                </a:extLst>
              </a:tr>
              <a:tr h="1030494">
                <a:tc>
                  <a:txBody>
                    <a:bodyPr/>
                    <a:lstStyle/>
                    <a:p>
                      <a:pPr algn="ctr">
                        <a:spcAft>
                          <a:spcPts val="0"/>
                        </a:spcAft>
                      </a:pPr>
                      <a:endParaRPr lang="es-ES" sz="1000" dirty="0">
                        <a:effectLst/>
                      </a:endParaRPr>
                    </a:p>
                    <a:p>
                      <a:pPr algn="ctr">
                        <a:spcAft>
                          <a:spcPts val="0"/>
                        </a:spcAft>
                      </a:pPr>
                      <a:endParaRPr lang="es-ES" sz="1000" dirty="0">
                        <a:effectLst/>
                      </a:endParaRPr>
                    </a:p>
                    <a:p>
                      <a:pPr algn="ctr">
                        <a:spcAft>
                          <a:spcPts val="0"/>
                        </a:spcAft>
                      </a:pPr>
                      <a:endParaRPr lang="es-ES" sz="1000" dirty="0">
                        <a:effectLst/>
                      </a:endParaRPr>
                    </a:p>
                    <a:p>
                      <a:pPr algn="ctr">
                        <a:spcAft>
                          <a:spcPts val="0"/>
                        </a:spcAft>
                      </a:pPr>
                      <a:r>
                        <a:rPr lang="es-ES" sz="1000" dirty="0">
                          <a:effectLst/>
                        </a:rPr>
                        <a:t>Área - Departamento</a:t>
                      </a:r>
                      <a:endParaRPr lang="es-ES" sz="105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solidFill>
                      <a:srgbClr val="4C68B1"/>
                    </a:solidFill>
                  </a:tcPr>
                </a:tc>
                <a:tc>
                  <a:txBody>
                    <a:bodyPr/>
                    <a:lstStyle/>
                    <a:p>
                      <a:pPr>
                        <a:lnSpc>
                          <a:spcPct val="115000"/>
                        </a:lnSpc>
                        <a:spcAft>
                          <a:spcPts val="0"/>
                        </a:spcAft>
                      </a:pPr>
                      <a:r>
                        <a:rPr lang="es-ES" sz="1000">
                          <a:effectLst/>
                        </a:rPr>
                        <a:t>IT - Security</a:t>
                      </a:r>
                      <a:endParaRPr lang="es-ES" sz="1050">
                        <a:effectLst/>
                      </a:endParaRPr>
                    </a:p>
                    <a:p>
                      <a:pPr>
                        <a:lnSpc>
                          <a:spcPct val="115000"/>
                        </a:lnSpc>
                        <a:spcAft>
                          <a:spcPts val="0"/>
                        </a:spcAft>
                      </a:pPr>
                      <a:r>
                        <a:rPr lang="es-ES" sz="1000">
                          <a:effectLst/>
                        </a:rPr>
                        <a:t>IT - Cloud</a:t>
                      </a:r>
                      <a:endParaRPr lang="es-ES" sz="1050">
                        <a:effectLst/>
                      </a:endParaRPr>
                    </a:p>
                    <a:p>
                      <a:pPr>
                        <a:lnSpc>
                          <a:spcPct val="115000"/>
                        </a:lnSpc>
                        <a:spcAft>
                          <a:spcPts val="0"/>
                        </a:spcAft>
                      </a:pPr>
                      <a:r>
                        <a:rPr lang="es-ES" sz="1000">
                          <a:effectLst/>
                        </a:rPr>
                        <a:t>Sales - Market research</a:t>
                      </a:r>
                      <a:endParaRPr lang="es-ES" sz="1050">
                        <a:effectLst/>
                      </a:endParaRPr>
                    </a:p>
                    <a:p>
                      <a:pPr>
                        <a:lnSpc>
                          <a:spcPct val="115000"/>
                        </a:lnSpc>
                        <a:spcAft>
                          <a:spcPts val="0"/>
                        </a:spcAft>
                      </a:pPr>
                      <a:r>
                        <a:rPr lang="es-ES" sz="1000">
                          <a:effectLst/>
                        </a:rPr>
                        <a:t>Sales - Financing</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lnSpc>
                          <a:spcPct val="115000"/>
                        </a:lnSpc>
                        <a:spcAft>
                          <a:spcPts val="0"/>
                        </a:spcAft>
                      </a:pPr>
                      <a:r>
                        <a:rPr lang="es-ES" sz="1000">
                          <a:effectLst/>
                        </a:rPr>
                        <a:t>IT - SEC </a:t>
                      </a:r>
                      <a:endParaRPr lang="es-ES" sz="1050">
                        <a:effectLst/>
                      </a:endParaRPr>
                    </a:p>
                    <a:p>
                      <a:pPr>
                        <a:lnSpc>
                          <a:spcPct val="115000"/>
                        </a:lnSpc>
                        <a:spcAft>
                          <a:spcPts val="0"/>
                        </a:spcAft>
                      </a:pPr>
                      <a:r>
                        <a:rPr lang="es-ES" sz="1000">
                          <a:effectLst/>
                        </a:rPr>
                        <a:t>IT - CLD</a:t>
                      </a:r>
                      <a:endParaRPr lang="es-ES" sz="1050">
                        <a:effectLst/>
                      </a:endParaRPr>
                    </a:p>
                    <a:p>
                      <a:pPr>
                        <a:lnSpc>
                          <a:spcPct val="115000"/>
                        </a:lnSpc>
                        <a:spcAft>
                          <a:spcPts val="0"/>
                        </a:spcAft>
                      </a:pPr>
                      <a:r>
                        <a:rPr lang="es-ES" sz="1000">
                          <a:effectLst/>
                        </a:rPr>
                        <a:t>SLS - MR</a:t>
                      </a:r>
                      <a:endParaRPr lang="es-ES" sz="1050">
                        <a:effectLst/>
                      </a:endParaRPr>
                    </a:p>
                    <a:p>
                      <a:pPr>
                        <a:lnSpc>
                          <a:spcPct val="115000"/>
                        </a:lnSpc>
                        <a:spcAft>
                          <a:spcPts val="0"/>
                        </a:spcAft>
                      </a:pPr>
                      <a:r>
                        <a:rPr lang="es-ES" sz="1000">
                          <a:effectLst/>
                        </a:rPr>
                        <a:t>SLS - FIN</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lnSpc>
                          <a:spcPct val="115000"/>
                        </a:lnSpc>
                        <a:spcAft>
                          <a:spcPts val="0"/>
                        </a:spcAft>
                      </a:pPr>
                      <a:r>
                        <a:rPr lang="es-ES" sz="1000">
                          <a:effectLst/>
                        </a:rPr>
                        <a:t>IT - SEC </a:t>
                      </a:r>
                      <a:r>
                        <a:rPr lang="es-ES" sz="1000" spc="25">
                          <a:effectLst/>
                        </a:rPr>
                        <a:t>- Secure Software Development</a:t>
                      </a:r>
                      <a:endParaRPr lang="es-ES" sz="1050">
                        <a:effectLst/>
                      </a:endParaRPr>
                    </a:p>
                    <a:p>
                      <a:pPr>
                        <a:lnSpc>
                          <a:spcPct val="115000"/>
                        </a:lnSpc>
                        <a:spcAft>
                          <a:spcPts val="0"/>
                        </a:spcAft>
                      </a:pPr>
                      <a:r>
                        <a:rPr lang="es-ES" sz="1000">
                          <a:effectLst/>
                        </a:rPr>
                        <a:t>IT - CLD </a:t>
                      </a:r>
                      <a:r>
                        <a:rPr lang="es-ES" sz="1000" spc="25">
                          <a:effectLst/>
                        </a:rPr>
                        <a:t>- MS </a:t>
                      </a:r>
                      <a:r>
                        <a:rPr lang="es-ES" sz="1000">
                          <a:effectLst/>
                        </a:rPr>
                        <a:t>Teams Implementation</a:t>
                      </a:r>
                      <a:endParaRPr lang="es-ES" sz="1050">
                        <a:effectLst/>
                      </a:endParaRPr>
                    </a:p>
                    <a:p>
                      <a:pPr>
                        <a:lnSpc>
                          <a:spcPct val="115000"/>
                        </a:lnSpc>
                        <a:spcAft>
                          <a:spcPts val="0"/>
                        </a:spcAft>
                        <a:tabLst>
                          <a:tab pos="966470" algn="ctr"/>
                        </a:tabLst>
                      </a:pPr>
                      <a:r>
                        <a:rPr lang="es-ES" sz="1000">
                          <a:effectLst/>
                        </a:rPr>
                        <a:t>SLS - MR - </a:t>
                      </a:r>
                      <a:r>
                        <a:rPr lang="es-ES" sz="1000" spc="25">
                          <a:effectLst/>
                        </a:rPr>
                        <a:t>Target markets 2017</a:t>
                      </a:r>
                      <a:endParaRPr lang="es-ES" sz="1050">
                        <a:effectLst/>
                      </a:endParaRPr>
                    </a:p>
                    <a:p>
                      <a:pPr>
                        <a:lnSpc>
                          <a:spcPct val="115000"/>
                        </a:lnSpc>
                        <a:spcAft>
                          <a:spcPts val="0"/>
                        </a:spcAft>
                        <a:tabLst>
                          <a:tab pos="966470" algn="ctr"/>
                        </a:tabLst>
                      </a:pPr>
                      <a:r>
                        <a:rPr lang="es-ES" sz="1000">
                          <a:effectLst/>
                        </a:rPr>
                        <a:t>SLS - FIN - Budgets 2017	</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extLst>
                  <a:ext uri="{0D108BD9-81ED-4DB2-BD59-A6C34878D82A}">
                    <a16:rowId xmlns:a16="http://schemas.microsoft.com/office/drawing/2014/main" val="1184430394"/>
                  </a:ext>
                </a:extLst>
              </a:tr>
              <a:tr h="484570">
                <a:tc>
                  <a:txBody>
                    <a:bodyPr/>
                    <a:lstStyle/>
                    <a:p>
                      <a:pPr algn="ctr">
                        <a:spcAft>
                          <a:spcPts val="0"/>
                        </a:spcAft>
                      </a:pPr>
                      <a:endParaRPr lang="es-ES" sz="1000" dirty="0">
                        <a:effectLst/>
                      </a:endParaRPr>
                    </a:p>
                    <a:p>
                      <a:pPr algn="ctr">
                        <a:spcAft>
                          <a:spcPts val="0"/>
                        </a:spcAft>
                      </a:pPr>
                      <a:r>
                        <a:rPr lang="es-ES" sz="1000" dirty="0">
                          <a:effectLst/>
                        </a:rPr>
                        <a:t>Código de proyecto</a:t>
                      </a:r>
                      <a:endParaRPr lang="es-ES" sz="105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solidFill>
                      <a:srgbClr val="4C68B1"/>
                    </a:solidFill>
                  </a:tcPr>
                </a:tc>
                <a:tc>
                  <a:txBody>
                    <a:bodyPr/>
                    <a:lstStyle/>
                    <a:p>
                      <a:pPr>
                        <a:spcAft>
                          <a:spcPts val="0"/>
                        </a:spcAft>
                      </a:pPr>
                      <a:r>
                        <a:rPr lang="es-ES" sz="1000">
                          <a:effectLst/>
                        </a:rPr>
                        <a:t>PR001</a:t>
                      </a:r>
                      <a:endParaRPr lang="es-ES" sz="1050">
                        <a:effectLst/>
                      </a:endParaRPr>
                    </a:p>
                    <a:p>
                      <a:pPr>
                        <a:spcAft>
                          <a:spcPts val="0"/>
                        </a:spcAft>
                      </a:pPr>
                      <a:r>
                        <a:rPr lang="es-ES" sz="1000">
                          <a:effectLst/>
                        </a:rPr>
                        <a:t>PR002</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spcAft>
                          <a:spcPts val="0"/>
                        </a:spcAft>
                      </a:pPr>
                      <a:r>
                        <a:rPr lang="es-ES" sz="1000">
                          <a:effectLst/>
                        </a:rPr>
                        <a:t>PR001</a:t>
                      </a:r>
                      <a:endParaRPr lang="es-ES" sz="1050">
                        <a:effectLst/>
                      </a:endParaRPr>
                    </a:p>
                    <a:p>
                      <a:pPr>
                        <a:spcAft>
                          <a:spcPts val="0"/>
                        </a:spcAft>
                      </a:pPr>
                      <a:r>
                        <a:rPr lang="es-ES" sz="1000">
                          <a:effectLst/>
                        </a:rPr>
                        <a:t>PR002</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spcAft>
                          <a:spcPts val="0"/>
                        </a:spcAft>
                      </a:pPr>
                      <a:r>
                        <a:rPr lang="es-ES" sz="1000">
                          <a:effectLst/>
                        </a:rPr>
                        <a:t>PR001 - </a:t>
                      </a:r>
                      <a:r>
                        <a:rPr lang="es-ES" sz="1000" spc="25">
                          <a:effectLst/>
                        </a:rPr>
                        <a:t>MS </a:t>
                      </a:r>
                      <a:r>
                        <a:rPr lang="es-ES" sz="1000">
                          <a:effectLst/>
                        </a:rPr>
                        <a:t>Teams Implementation</a:t>
                      </a:r>
                      <a:endParaRPr lang="es-ES" sz="1050">
                        <a:effectLst/>
                      </a:endParaRPr>
                    </a:p>
                    <a:p>
                      <a:pPr>
                        <a:spcAft>
                          <a:spcPts val="0"/>
                        </a:spcAft>
                      </a:pPr>
                      <a:r>
                        <a:rPr lang="es-ES" sz="1000">
                          <a:effectLst/>
                        </a:rPr>
                        <a:t>PR002 - New product launch</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extLst>
                  <a:ext uri="{0D108BD9-81ED-4DB2-BD59-A6C34878D82A}">
                    <a16:rowId xmlns:a16="http://schemas.microsoft.com/office/drawing/2014/main" val="3406792673"/>
                  </a:ext>
                </a:extLst>
              </a:tr>
              <a:tr h="656003">
                <a:tc>
                  <a:txBody>
                    <a:bodyPr/>
                    <a:lstStyle/>
                    <a:p>
                      <a:pPr algn="ctr">
                        <a:spcAft>
                          <a:spcPts val="0"/>
                        </a:spcAft>
                      </a:pPr>
                      <a:endParaRPr lang="es-ES" sz="1000" dirty="0">
                        <a:effectLst/>
                      </a:endParaRPr>
                    </a:p>
                    <a:p>
                      <a:pPr algn="ctr">
                        <a:spcAft>
                          <a:spcPts val="0"/>
                        </a:spcAft>
                      </a:pPr>
                      <a:r>
                        <a:rPr lang="es-ES" sz="1000" dirty="0">
                          <a:effectLst/>
                        </a:rPr>
                        <a:t>Área – Código de proyecto</a:t>
                      </a:r>
                      <a:endParaRPr lang="es-ES" sz="105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solidFill>
                      <a:srgbClr val="4C68B1"/>
                    </a:solidFill>
                  </a:tcPr>
                </a:tc>
                <a:tc>
                  <a:txBody>
                    <a:bodyPr/>
                    <a:lstStyle/>
                    <a:p>
                      <a:pPr>
                        <a:lnSpc>
                          <a:spcPct val="115000"/>
                        </a:lnSpc>
                        <a:spcAft>
                          <a:spcPts val="0"/>
                        </a:spcAft>
                      </a:pPr>
                      <a:r>
                        <a:rPr lang="es-ES" sz="1000" spc="25">
                          <a:effectLst/>
                        </a:rPr>
                        <a:t>IT</a:t>
                      </a:r>
                      <a:endParaRPr lang="es-ES" sz="1050">
                        <a:effectLst/>
                      </a:endParaRPr>
                    </a:p>
                    <a:p>
                      <a:pPr>
                        <a:lnSpc>
                          <a:spcPct val="115000"/>
                        </a:lnSpc>
                        <a:spcAft>
                          <a:spcPts val="0"/>
                        </a:spcAft>
                      </a:pPr>
                      <a:r>
                        <a:rPr lang="es-ES" sz="1000" spc="25">
                          <a:effectLst/>
                        </a:rPr>
                        <a:t>Sales</a:t>
                      </a:r>
                      <a:endParaRPr lang="es-ES" sz="1050">
                        <a:effectLst/>
                      </a:endParaRPr>
                    </a:p>
                    <a:p>
                      <a:pPr>
                        <a:lnSpc>
                          <a:spcPct val="115000"/>
                        </a:lnSpc>
                        <a:spcAft>
                          <a:spcPts val="0"/>
                        </a:spcAft>
                      </a:pPr>
                      <a:r>
                        <a:rPr lang="es-ES" sz="1000" spc="25">
                          <a:effectLst/>
                        </a:rPr>
                        <a:t>Marketing</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spcAft>
                          <a:spcPts val="0"/>
                        </a:spcAft>
                      </a:pPr>
                      <a:r>
                        <a:rPr lang="es-ES" sz="1000">
                          <a:effectLst/>
                        </a:rPr>
                        <a:t>IT - PR001</a:t>
                      </a:r>
                      <a:endParaRPr lang="es-ES" sz="1050">
                        <a:effectLst/>
                      </a:endParaRPr>
                    </a:p>
                    <a:p>
                      <a:pPr>
                        <a:spcAft>
                          <a:spcPts val="0"/>
                        </a:spcAft>
                      </a:pPr>
                      <a:r>
                        <a:rPr lang="es-ES" sz="1000">
                          <a:effectLst/>
                        </a:rPr>
                        <a:t>SLS - PR001</a:t>
                      </a:r>
                      <a:endParaRPr lang="es-ES" sz="1050">
                        <a:effectLst/>
                      </a:endParaRPr>
                    </a:p>
                    <a:p>
                      <a:pPr>
                        <a:spcAft>
                          <a:spcPts val="0"/>
                        </a:spcAft>
                      </a:pPr>
                      <a:r>
                        <a:rPr lang="es-ES" sz="1000">
                          <a:effectLst/>
                        </a:rPr>
                        <a:t>MKT - PR001</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spcAft>
                          <a:spcPts val="0"/>
                        </a:spcAft>
                      </a:pPr>
                      <a:r>
                        <a:rPr lang="es-ES" sz="1000">
                          <a:effectLst/>
                        </a:rPr>
                        <a:t>IT - PR001 - MS Teams Implementation</a:t>
                      </a:r>
                      <a:endParaRPr lang="es-ES" sz="1050">
                        <a:effectLst/>
                      </a:endParaRPr>
                    </a:p>
                    <a:p>
                      <a:pPr>
                        <a:spcAft>
                          <a:spcPts val="0"/>
                        </a:spcAft>
                      </a:pPr>
                      <a:r>
                        <a:rPr lang="es-ES" sz="1000">
                          <a:effectLst/>
                        </a:rPr>
                        <a:t>SLS - PR001 - Budgets 2017</a:t>
                      </a:r>
                      <a:endParaRPr lang="es-ES" sz="1050">
                        <a:effectLst/>
                      </a:endParaRPr>
                    </a:p>
                    <a:p>
                      <a:pPr>
                        <a:spcAft>
                          <a:spcPts val="0"/>
                        </a:spcAft>
                      </a:pPr>
                      <a:r>
                        <a:rPr lang="es-ES" sz="1000">
                          <a:effectLst/>
                        </a:rPr>
                        <a:t>MKT - PR001 - Conference 2017 Event</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extLst>
                  <a:ext uri="{0D108BD9-81ED-4DB2-BD59-A6C34878D82A}">
                    <a16:rowId xmlns:a16="http://schemas.microsoft.com/office/drawing/2014/main" val="4034175740"/>
                  </a:ext>
                </a:extLst>
              </a:tr>
              <a:tr h="1016725">
                <a:tc>
                  <a:txBody>
                    <a:bodyPr/>
                    <a:lstStyle/>
                    <a:p>
                      <a:pPr algn="ctr">
                        <a:spcAft>
                          <a:spcPts val="0"/>
                        </a:spcAft>
                      </a:pPr>
                      <a:endParaRPr lang="es-ES" sz="1000" dirty="0">
                        <a:effectLst/>
                      </a:endParaRPr>
                    </a:p>
                    <a:p>
                      <a:pPr algn="ctr">
                        <a:spcAft>
                          <a:spcPts val="0"/>
                        </a:spcAft>
                      </a:pPr>
                      <a:r>
                        <a:rPr lang="es-ES" sz="1000" dirty="0">
                          <a:effectLst/>
                        </a:rPr>
                        <a:t>Departamento – Código de proyecto</a:t>
                      </a:r>
                      <a:endParaRPr lang="es-ES" sz="105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solidFill>
                      <a:srgbClr val="4C68B1"/>
                    </a:solidFill>
                  </a:tcPr>
                </a:tc>
                <a:tc>
                  <a:txBody>
                    <a:bodyPr/>
                    <a:lstStyle/>
                    <a:p>
                      <a:pPr>
                        <a:lnSpc>
                          <a:spcPct val="115000"/>
                        </a:lnSpc>
                        <a:spcAft>
                          <a:spcPts val="0"/>
                        </a:spcAft>
                      </a:pPr>
                      <a:r>
                        <a:rPr lang="es-ES" sz="1000" spc="25">
                          <a:effectLst/>
                        </a:rPr>
                        <a:t>Security</a:t>
                      </a:r>
                      <a:endParaRPr lang="es-ES" sz="1050">
                        <a:effectLst/>
                      </a:endParaRPr>
                    </a:p>
                    <a:p>
                      <a:pPr>
                        <a:lnSpc>
                          <a:spcPct val="115000"/>
                        </a:lnSpc>
                        <a:spcAft>
                          <a:spcPts val="0"/>
                        </a:spcAft>
                      </a:pPr>
                      <a:r>
                        <a:rPr lang="es-ES" sz="1000" spc="25">
                          <a:effectLst/>
                        </a:rPr>
                        <a:t>Cloud</a:t>
                      </a:r>
                      <a:endParaRPr lang="es-ES" sz="1050">
                        <a:effectLst/>
                      </a:endParaRPr>
                    </a:p>
                    <a:p>
                      <a:pPr>
                        <a:lnSpc>
                          <a:spcPct val="115000"/>
                        </a:lnSpc>
                        <a:spcAft>
                          <a:spcPts val="0"/>
                        </a:spcAft>
                      </a:pPr>
                      <a:r>
                        <a:rPr lang="es-ES" sz="1000" spc="25">
                          <a:effectLst/>
                        </a:rPr>
                        <a:t>Market research</a:t>
                      </a:r>
                      <a:endParaRPr lang="es-ES" sz="1050">
                        <a:effectLst/>
                      </a:endParaRPr>
                    </a:p>
                    <a:p>
                      <a:pPr>
                        <a:lnSpc>
                          <a:spcPct val="115000"/>
                        </a:lnSpc>
                        <a:spcAft>
                          <a:spcPts val="0"/>
                        </a:spcAft>
                      </a:pPr>
                      <a:r>
                        <a:rPr lang="es-ES" sz="1000" spc="25">
                          <a:effectLst/>
                        </a:rPr>
                        <a:t>Financing</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lnSpc>
                          <a:spcPct val="115000"/>
                        </a:lnSpc>
                        <a:spcAft>
                          <a:spcPts val="0"/>
                        </a:spcAft>
                      </a:pPr>
                      <a:r>
                        <a:rPr lang="es-ES" sz="1000" spc="25">
                          <a:effectLst/>
                        </a:rPr>
                        <a:t>SEC - PR001</a:t>
                      </a:r>
                      <a:endParaRPr lang="es-ES" sz="1050">
                        <a:effectLst/>
                      </a:endParaRPr>
                    </a:p>
                    <a:p>
                      <a:pPr>
                        <a:lnSpc>
                          <a:spcPct val="115000"/>
                        </a:lnSpc>
                        <a:spcAft>
                          <a:spcPts val="0"/>
                        </a:spcAft>
                      </a:pPr>
                      <a:r>
                        <a:rPr lang="es-ES" sz="1000" spc="25">
                          <a:effectLst/>
                        </a:rPr>
                        <a:t>CLD - PR001</a:t>
                      </a:r>
                      <a:endParaRPr lang="es-ES" sz="1050">
                        <a:effectLst/>
                      </a:endParaRPr>
                    </a:p>
                    <a:p>
                      <a:pPr>
                        <a:lnSpc>
                          <a:spcPct val="115000"/>
                        </a:lnSpc>
                        <a:spcAft>
                          <a:spcPts val="0"/>
                        </a:spcAft>
                      </a:pPr>
                      <a:r>
                        <a:rPr lang="es-ES" sz="1000" spc="25">
                          <a:effectLst/>
                        </a:rPr>
                        <a:t>MR - PR001</a:t>
                      </a:r>
                      <a:endParaRPr lang="es-ES" sz="1050">
                        <a:effectLst/>
                      </a:endParaRPr>
                    </a:p>
                    <a:p>
                      <a:pPr>
                        <a:lnSpc>
                          <a:spcPct val="115000"/>
                        </a:lnSpc>
                        <a:spcAft>
                          <a:spcPts val="0"/>
                        </a:spcAft>
                      </a:pPr>
                      <a:r>
                        <a:rPr lang="es-ES" sz="1000" spc="25">
                          <a:effectLst/>
                        </a:rPr>
                        <a:t>FIN - PR001</a:t>
                      </a:r>
                      <a:endParaRPr lang="es-ES" sz="105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tc>
                  <a:txBody>
                    <a:bodyPr/>
                    <a:lstStyle/>
                    <a:p>
                      <a:pPr>
                        <a:lnSpc>
                          <a:spcPct val="115000"/>
                        </a:lnSpc>
                        <a:spcAft>
                          <a:spcPts val="0"/>
                        </a:spcAft>
                      </a:pPr>
                      <a:r>
                        <a:rPr lang="es-ES" sz="1000" spc="25" dirty="0">
                          <a:effectLst/>
                        </a:rPr>
                        <a:t>SEC - PR001 - </a:t>
                      </a:r>
                      <a:r>
                        <a:rPr lang="es-ES" sz="1000" spc="25" dirty="0" err="1">
                          <a:effectLst/>
                        </a:rPr>
                        <a:t>Secure</a:t>
                      </a:r>
                      <a:r>
                        <a:rPr lang="es-ES" sz="1000" spc="25" dirty="0">
                          <a:effectLst/>
                        </a:rPr>
                        <a:t> Software </a:t>
                      </a:r>
                      <a:r>
                        <a:rPr lang="es-ES" sz="1000" spc="25" dirty="0" err="1">
                          <a:effectLst/>
                        </a:rPr>
                        <a:t>Development</a:t>
                      </a:r>
                      <a:endParaRPr lang="es-ES" sz="1050" dirty="0">
                        <a:effectLst/>
                      </a:endParaRPr>
                    </a:p>
                    <a:p>
                      <a:pPr>
                        <a:lnSpc>
                          <a:spcPct val="115000"/>
                        </a:lnSpc>
                        <a:spcAft>
                          <a:spcPts val="0"/>
                        </a:spcAft>
                      </a:pPr>
                      <a:r>
                        <a:rPr lang="es-ES" sz="1000" spc="25" dirty="0">
                          <a:effectLst/>
                        </a:rPr>
                        <a:t>CLD - PR001 - MS </a:t>
                      </a:r>
                      <a:r>
                        <a:rPr lang="es-ES" sz="1000" dirty="0">
                          <a:effectLst/>
                        </a:rPr>
                        <a:t>Teams </a:t>
                      </a:r>
                      <a:r>
                        <a:rPr lang="es-ES" sz="1000" dirty="0" err="1">
                          <a:effectLst/>
                        </a:rPr>
                        <a:t>Implementation</a:t>
                      </a:r>
                      <a:endParaRPr lang="es-ES" sz="1050" dirty="0">
                        <a:effectLst/>
                      </a:endParaRPr>
                    </a:p>
                    <a:p>
                      <a:pPr>
                        <a:lnSpc>
                          <a:spcPct val="115000"/>
                        </a:lnSpc>
                        <a:spcAft>
                          <a:spcPts val="0"/>
                        </a:spcAft>
                      </a:pPr>
                      <a:r>
                        <a:rPr lang="es-ES" sz="1000" spc="25" dirty="0">
                          <a:effectLst/>
                        </a:rPr>
                        <a:t>MR - PR001 - Target </a:t>
                      </a:r>
                      <a:r>
                        <a:rPr lang="es-ES" sz="1000" spc="25" dirty="0" err="1">
                          <a:effectLst/>
                        </a:rPr>
                        <a:t>markets</a:t>
                      </a:r>
                      <a:r>
                        <a:rPr lang="es-ES" sz="1000" spc="25" dirty="0">
                          <a:effectLst/>
                        </a:rPr>
                        <a:t> 2017</a:t>
                      </a:r>
                      <a:endParaRPr lang="es-ES" sz="1050" dirty="0">
                        <a:effectLst/>
                      </a:endParaRPr>
                    </a:p>
                    <a:p>
                      <a:pPr>
                        <a:spcAft>
                          <a:spcPts val="0"/>
                        </a:spcAft>
                      </a:pPr>
                      <a:r>
                        <a:rPr lang="es-ES" sz="1000" spc="25" dirty="0">
                          <a:effectLst/>
                        </a:rPr>
                        <a:t>FIN - PR001 - </a:t>
                      </a:r>
                      <a:r>
                        <a:rPr lang="es-ES" sz="1000" dirty="0" err="1">
                          <a:effectLst/>
                        </a:rPr>
                        <a:t>Budgets</a:t>
                      </a:r>
                      <a:r>
                        <a:rPr lang="es-ES" sz="1000" dirty="0">
                          <a:effectLst/>
                        </a:rPr>
                        <a:t> 2017</a:t>
                      </a:r>
                      <a:endParaRPr lang="es-ES" sz="105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36653" marR="36653" marT="0" marB="0"/>
                </a:tc>
                <a:extLst>
                  <a:ext uri="{0D108BD9-81ED-4DB2-BD59-A6C34878D82A}">
                    <a16:rowId xmlns:a16="http://schemas.microsoft.com/office/drawing/2014/main" val="2443316847"/>
                  </a:ext>
                </a:extLst>
              </a:tr>
            </a:tbl>
          </a:graphicData>
        </a:graphic>
      </p:graphicFrame>
    </p:spTree>
    <p:extLst>
      <p:ext uri="{BB962C8B-B14F-4D97-AF65-F5344CB8AC3E}">
        <p14:creationId xmlns:p14="http://schemas.microsoft.com/office/powerpoint/2010/main" val="24202196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1B42124C-A3E0-46D7-A9F2-DB5AC4B0C275}"/>
              </a:ext>
            </a:extLst>
          </p:cNvPr>
          <p:cNvPicPr>
            <a:picLocks noChangeAspect="1"/>
          </p:cNvPicPr>
          <p:nvPr/>
        </p:nvPicPr>
        <p:blipFill rotWithShape="1">
          <a:blip r:embed="rId2"/>
          <a:srcRect l="24002" r="29735"/>
          <a:stretch/>
        </p:blipFill>
        <p:spPr>
          <a:xfrm>
            <a:off x="6715270" y="228601"/>
            <a:ext cx="5476730" cy="6629399"/>
          </a:xfrm>
          <a:prstGeom prst="rect">
            <a:avLst/>
          </a:prstGeom>
        </p:spPr>
      </p:pic>
      <p:sp>
        <p:nvSpPr>
          <p:cNvPr id="10" name="Título 9">
            <a:extLst>
              <a:ext uri="{FF2B5EF4-FFF2-40B4-BE49-F238E27FC236}">
                <a16:creationId xmlns:a16="http://schemas.microsoft.com/office/drawing/2014/main" id="{42997BFE-0823-41B9-8110-B9DD02C84293}"/>
              </a:ext>
            </a:extLst>
          </p:cNvPr>
          <p:cNvSpPr>
            <a:spLocks noGrp="1"/>
          </p:cNvSpPr>
          <p:nvPr>
            <p:ph type="title"/>
          </p:nvPr>
        </p:nvSpPr>
        <p:spPr/>
        <p:txBody>
          <a:bodyPr/>
          <a:lstStyle/>
          <a:p>
            <a:r>
              <a:rPr lang="es-ES" dirty="0"/>
              <a:t>Creación de canales</a:t>
            </a:r>
          </a:p>
        </p:txBody>
      </p:sp>
      <p:sp>
        <p:nvSpPr>
          <p:cNvPr id="11" name="Marcador de texto 10">
            <a:extLst>
              <a:ext uri="{FF2B5EF4-FFF2-40B4-BE49-F238E27FC236}">
                <a16:creationId xmlns:a16="http://schemas.microsoft.com/office/drawing/2014/main" id="{ACB06565-152F-47A0-B647-5B044FE5E2F5}"/>
              </a:ext>
            </a:extLst>
          </p:cNvPr>
          <p:cNvSpPr>
            <a:spLocks noGrp="1"/>
          </p:cNvSpPr>
          <p:nvPr>
            <p:ph type="body" sz="quarter" idx="10"/>
          </p:nvPr>
        </p:nvSpPr>
        <p:spPr>
          <a:xfrm>
            <a:off x="519249" y="976499"/>
            <a:ext cx="7046964" cy="2043636"/>
          </a:xfrm>
        </p:spPr>
        <p:txBody>
          <a:bodyPr/>
          <a:lstStyle/>
          <a:p>
            <a:r>
              <a:rPr lang="es-ES" sz="2800" dirty="0"/>
              <a:t>Planifique con los propietarios qué canales iniciales harán falta</a:t>
            </a:r>
          </a:p>
          <a:p>
            <a:r>
              <a:rPr lang="es-ES" sz="2800" dirty="0"/>
              <a:t>Cree los mínimos posibles y deje que el Equipo evolucione en función de sus necesidades</a:t>
            </a:r>
          </a:p>
          <a:p>
            <a:r>
              <a:rPr lang="es-ES" sz="2800" dirty="0"/>
              <a:t>Los canales no sirven solo para orientar conversaciones, son áreas de trabajo</a:t>
            </a:r>
          </a:p>
          <a:p>
            <a:r>
              <a:rPr lang="es-ES" sz="2800" dirty="0"/>
              <a:t>Los documentos del canal se guardan en la biblioteca de SharePoint del equipo</a:t>
            </a:r>
          </a:p>
          <a:p>
            <a:r>
              <a:rPr lang="es-ES" sz="2800" dirty="0"/>
              <a:t>Aumente sus canales con fichas, aplicaciones, conectores y </a:t>
            </a:r>
            <a:r>
              <a:rPr lang="es-ES" sz="2800" dirty="0" err="1"/>
              <a:t>bots</a:t>
            </a:r>
            <a:endParaRPr lang="es-ES" sz="2800" dirty="0"/>
          </a:p>
          <a:p>
            <a:r>
              <a:rPr lang="es-ES" sz="2800" dirty="0"/>
              <a:t>Si necesitas metadatos en tus documentos, no uses la pestaña de archivos, crea una biblioteca en SharePoint y enlázala en una ficha nueva</a:t>
            </a:r>
          </a:p>
        </p:txBody>
      </p:sp>
    </p:spTree>
    <p:extLst>
      <p:ext uri="{BB962C8B-B14F-4D97-AF65-F5344CB8AC3E}">
        <p14:creationId xmlns:p14="http://schemas.microsoft.com/office/powerpoint/2010/main" val="25593108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down)">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F05E1C-0B25-4E1C-98D3-3CB3660DCAB9}"/>
              </a:ext>
            </a:extLst>
          </p:cNvPr>
          <p:cNvSpPr>
            <a:spLocks noGrp="1"/>
          </p:cNvSpPr>
          <p:nvPr>
            <p:ph type="title"/>
          </p:nvPr>
        </p:nvSpPr>
        <p:spPr/>
        <p:txBody>
          <a:bodyPr/>
          <a:lstStyle/>
          <a:p>
            <a:r>
              <a:rPr lang="es-ES" dirty="0"/>
              <a:t>Estructuras de ejemplo</a:t>
            </a:r>
          </a:p>
        </p:txBody>
      </p:sp>
      <p:graphicFrame>
        <p:nvGraphicFramePr>
          <p:cNvPr id="4" name="Tabla 3">
            <a:extLst>
              <a:ext uri="{FF2B5EF4-FFF2-40B4-BE49-F238E27FC236}">
                <a16:creationId xmlns:a16="http://schemas.microsoft.com/office/drawing/2014/main" id="{B714B88C-3431-4B97-9B30-6C22856BB078}"/>
              </a:ext>
            </a:extLst>
          </p:cNvPr>
          <p:cNvGraphicFramePr>
            <a:graphicFrameLocks noGrp="1"/>
          </p:cNvGraphicFramePr>
          <p:nvPr>
            <p:extLst>
              <p:ext uri="{D42A27DB-BD31-4B8C-83A1-F6EECF244321}">
                <p14:modId xmlns:p14="http://schemas.microsoft.com/office/powerpoint/2010/main" val="3812629829"/>
              </p:ext>
            </p:extLst>
          </p:nvPr>
        </p:nvGraphicFramePr>
        <p:xfrm>
          <a:off x="2133459" y="976499"/>
          <a:ext cx="7925081" cy="5752367"/>
        </p:xfrm>
        <a:graphic>
          <a:graphicData uri="http://schemas.openxmlformats.org/drawingml/2006/table">
            <a:tbl>
              <a:tblPr firstRow="1" firstCol="1" bandRow="1">
                <a:tableStyleId>{93296810-A885-4BE3-A3E7-6D5BEEA58F35}</a:tableStyleId>
              </a:tblPr>
              <a:tblGrid>
                <a:gridCol w="1940970">
                  <a:extLst>
                    <a:ext uri="{9D8B030D-6E8A-4147-A177-3AD203B41FA5}">
                      <a16:colId xmlns:a16="http://schemas.microsoft.com/office/drawing/2014/main" val="3391741654"/>
                    </a:ext>
                  </a:extLst>
                </a:gridCol>
                <a:gridCol w="3078715">
                  <a:extLst>
                    <a:ext uri="{9D8B030D-6E8A-4147-A177-3AD203B41FA5}">
                      <a16:colId xmlns:a16="http://schemas.microsoft.com/office/drawing/2014/main" val="2628599481"/>
                    </a:ext>
                  </a:extLst>
                </a:gridCol>
                <a:gridCol w="2905396">
                  <a:extLst>
                    <a:ext uri="{9D8B030D-6E8A-4147-A177-3AD203B41FA5}">
                      <a16:colId xmlns:a16="http://schemas.microsoft.com/office/drawing/2014/main" val="2863089417"/>
                    </a:ext>
                  </a:extLst>
                </a:gridCol>
              </a:tblGrid>
              <a:tr h="368207">
                <a:tc>
                  <a:txBody>
                    <a:bodyPr/>
                    <a:lstStyle/>
                    <a:p>
                      <a:pPr algn="ctr">
                        <a:lnSpc>
                          <a:spcPct val="115000"/>
                        </a:lnSpc>
                        <a:spcAft>
                          <a:spcPts val="0"/>
                        </a:spcAft>
                        <a:tabLst>
                          <a:tab pos="1120140" algn="r"/>
                        </a:tabLst>
                      </a:pPr>
                      <a:r>
                        <a:rPr lang="es-ES" sz="1600" dirty="0">
                          <a:effectLst/>
                        </a:rPr>
                        <a:t>MS Team	</a:t>
                      </a:r>
                      <a:endParaRPr lang="es-ES" sz="18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tc>
                  <a:txBody>
                    <a:bodyPr/>
                    <a:lstStyle/>
                    <a:p>
                      <a:pPr algn="ctr">
                        <a:lnSpc>
                          <a:spcPct val="115000"/>
                        </a:lnSpc>
                        <a:spcAft>
                          <a:spcPts val="0"/>
                        </a:spcAft>
                      </a:pPr>
                      <a:r>
                        <a:rPr lang="es-ES" sz="1600">
                          <a:effectLst/>
                        </a:rPr>
                        <a:t>Posibles canales</a:t>
                      </a:r>
                      <a:endParaRPr lang="es-ES" sz="18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tc>
                  <a:txBody>
                    <a:bodyPr/>
                    <a:lstStyle/>
                    <a:p>
                      <a:pPr algn="ctr">
                        <a:lnSpc>
                          <a:spcPct val="115000"/>
                        </a:lnSpc>
                        <a:spcAft>
                          <a:spcPts val="0"/>
                        </a:spcAft>
                        <a:tabLst>
                          <a:tab pos="1120140" algn="r"/>
                        </a:tabLst>
                      </a:pPr>
                      <a:r>
                        <a:rPr lang="es-ES" sz="1600" dirty="0">
                          <a:effectLst/>
                        </a:rPr>
                        <a:t>Fichas/Conectores/</a:t>
                      </a:r>
                      <a:r>
                        <a:rPr lang="es-ES" sz="1600" dirty="0" err="1">
                          <a:effectLst/>
                        </a:rPr>
                        <a:t>Bots</a:t>
                      </a:r>
                      <a:endParaRPr lang="es-ES" sz="18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extLst>
                  <a:ext uri="{0D108BD9-81ED-4DB2-BD59-A6C34878D82A}">
                    <a16:rowId xmlns:a16="http://schemas.microsoft.com/office/drawing/2014/main" val="3156154507"/>
                  </a:ext>
                </a:extLst>
              </a:tr>
              <a:tr h="1417860">
                <a:tc>
                  <a:txBody>
                    <a:bodyPr/>
                    <a:lstStyle/>
                    <a:p>
                      <a:pPr algn="ctr">
                        <a:lnSpc>
                          <a:spcPct val="115000"/>
                        </a:lnSpc>
                        <a:spcAft>
                          <a:spcPts val="0"/>
                        </a:spcAft>
                      </a:pPr>
                      <a:endParaRPr lang="es-ES" sz="1600" dirty="0">
                        <a:effectLst/>
                      </a:endParaRPr>
                    </a:p>
                    <a:p>
                      <a:pPr algn="ctr">
                        <a:lnSpc>
                          <a:spcPct val="115000"/>
                        </a:lnSpc>
                        <a:spcAft>
                          <a:spcPts val="0"/>
                        </a:spcAft>
                      </a:pPr>
                      <a:endParaRPr lang="es-ES" sz="1600" dirty="0">
                        <a:effectLst/>
                      </a:endParaRPr>
                    </a:p>
                    <a:p>
                      <a:pPr algn="ctr">
                        <a:lnSpc>
                          <a:spcPct val="115000"/>
                        </a:lnSpc>
                        <a:spcAft>
                          <a:spcPts val="0"/>
                        </a:spcAft>
                      </a:pPr>
                      <a:r>
                        <a:rPr lang="es-ES" sz="1600" dirty="0">
                          <a:effectLst/>
                        </a:rPr>
                        <a:t>IT</a:t>
                      </a:r>
                      <a:endParaRPr lang="es-ES" sz="18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tc>
                  <a:txBody>
                    <a:bodyPr/>
                    <a:lstStyle/>
                    <a:p>
                      <a:pPr>
                        <a:lnSpc>
                          <a:spcPct val="115000"/>
                        </a:lnSpc>
                        <a:spcAft>
                          <a:spcPts val="0"/>
                        </a:spcAft>
                      </a:pPr>
                      <a:r>
                        <a:rPr lang="es-ES" sz="1600">
                          <a:effectLst/>
                        </a:rPr>
                        <a:t>Administración de incidencias</a:t>
                      </a:r>
                      <a:endParaRPr lang="es-ES" sz="1800">
                        <a:effectLst/>
                      </a:endParaRPr>
                    </a:p>
                    <a:p>
                      <a:pPr>
                        <a:lnSpc>
                          <a:spcPct val="115000"/>
                        </a:lnSpc>
                        <a:spcAft>
                          <a:spcPts val="0"/>
                        </a:spcAft>
                      </a:pPr>
                      <a:r>
                        <a:rPr lang="es-ES" sz="1600">
                          <a:effectLst/>
                        </a:rPr>
                        <a:t>Planificación de Sprint</a:t>
                      </a:r>
                      <a:endParaRPr lang="es-ES" sz="1800">
                        <a:effectLst/>
                      </a:endParaRPr>
                    </a:p>
                    <a:p>
                      <a:pPr>
                        <a:lnSpc>
                          <a:spcPct val="115000"/>
                        </a:lnSpc>
                        <a:spcAft>
                          <a:spcPts val="0"/>
                        </a:spcAft>
                      </a:pPr>
                      <a:r>
                        <a:rPr lang="es-ES" sz="1600">
                          <a:effectLst/>
                        </a:rPr>
                        <a:t>Work Items</a:t>
                      </a:r>
                      <a:endParaRPr lang="es-ES" sz="1800">
                        <a:effectLst/>
                      </a:endParaRPr>
                    </a:p>
                    <a:p>
                      <a:pPr>
                        <a:lnSpc>
                          <a:spcPct val="115000"/>
                        </a:lnSpc>
                        <a:spcAft>
                          <a:spcPts val="0"/>
                        </a:spcAft>
                      </a:pPr>
                      <a:r>
                        <a:rPr lang="es-ES" sz="1600">
                          <a:effectLst/>
                        </a:rPr>
                        <a:t>Infraestructura y Operaciones</a:t>
                      </a:r>
                      <a:endParaRPr lang="es-ES" sz="18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tc>
                  <a:txBody>
                    <a:bodyPr/>
                    <a:lstStyle/>
                    <a:p>
                      <a:pPr>
                        <a:lnSpc>
                          <a:spcPct val="115000"/>
                        </a:lnSpc>
                        <a:spcAft>
                          <a:spcPts val="0"/>
                        </a:spcAft>
                      </a:pPr>
                      <a:r>
                        <a:rPr lang="es-ES" sz="1600">
                          <a:effectLst/>
                        </a:rPr>
                        <a:t>Team Services</a:t>
                      </a:r>
                      <a:endParaRPr lang="es-ES" sz="1800">
                        <a:effectLst/>
                      </a:endParaRPr>
                    </a:p>
                    <a:p>
                      <a:pPr>
                        <a:lnSpc>
                          <a:spcPct val="115000"/>
                        </a:lnSpc>
                        <a:spcAft>
                          <a:spcPts val="0"/>
                        </a:spcAft>
                      </a:pPr>
                      <a:r>
                        <a:rPr lang="es-ES" sz="1600">
                          <a:effectLst/>
                        </a:rPr>
                        <a:t>Jira</a:t>
                      </a:r>
                      <a:endParaRPr lang="es-ES" sz="1800">
                        <a:effectLst/>
                      </a:endParaRPr>
                    </a:p>
                    <a:p>
                      <a:pPr>
                        <a:lnSpc>
                          <a:spcPct val="115000"/>
                        </a:lnSpc>
                        <a:spcAft>
                          <a:spcPts val="0"/>
                        </a:spcAft>
                      </a:pPr>
                      <a:r>
                        <a:rPr lang="es-ES" sz="1600">
                          <a:effectLst/>
                        </a:rPr>
                        <a:t>AzureBot</a:t>
                      </a:r>
                      <a:endParaRPr lang="es-ES" sz="1800">
                        <a:effectLst/>
                      </a:endParaRPr>
                    </a:p>
                    <a:p>
                      <a:pPr>
                        <a:lnSpc>
                          <a:spcPct val="115000"/>
                        </a:lnSpc>
                        <a:spcAft>
                          <a:spcPts val="0"/>
                        </a:spcAft>
                      </a:pPr>
                      <a:r>
                        <a:rPr lang="es-ES" sz="1600" spc="25">
                          <a:effectLst/>
                        </a:rPr>
                        <a:t>Power BI</a:t>
                      </a:r>
                      <a:endParaRPr lang="es-ES" sz="1800">
                        <a:effectLst/>
                      </a:endParaRPr>
                    </a:p>
                    <a:p>
                      <a:pPr>
                        <a:lnSpc>
                          <a:spcPct val="115000"/>
                        </a:lnSpc>
                        <a:spcAft>
                          <a:spcPts val="0"/>
                        </a:spcAft>
                      </a:pPr>
                      <a:r>
                        <a:rPr lang="es-ES" sz="1600" spc="25">
                          <a:effectLst/>
                        </a:rPr>
                        <a:t>One Note (Registros)</a:t>
                      </a:r>
                      <a:endParaRPr lang="es-ES" sz="18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extLst>
                  <a:ext uri="{0D108BD9-81ED-4DB2-BD59-A6C34878D82A}">
                    <a16:rowId xmlns:a16="http://schemas.microsoft.com/office/drawing/2014/main" val="675031985"/>
                  </a:ext>
                </a:extLst>
              </a:tr>
              <a:tr h="1417860">
                <a:tc>
                  <a:txBody>
                    <a:bodyPr/>
                    <a:lstStyle/>
                    <a:p>
                      <a:pPr marL="449580" indent="-449580" algn="ctr">
                        <a:lnSpc>
                          <a:spcPct val="115000"/>
                        </a:lnSpc>
                        <a:spcAft>
                          <a:spcPts val="0"/>
                        </a:spcAft>
                      </a:pPr>
                      <a:endParaRPr lang="es-ES" sz="1600" dirty="0">
                        <a:effectLst/>
                      </a:endParaRPr>
                    </a:p>
                    <a:p>
                      <a:pPr marL="449580" indent="-449580" algn="ctr">
                        <a:lnSpc>
                          <a:spcPct val="115000"/>
                        </a:lnSpc>
                        <a:spcAft>
                          <a:spcPts val="0"/>
                        </a:spcAft>
                      </a:pPr>
                      <a:endParaRPr lang="es-ES" sz="1600" dirty="0">
                        <a:effectLst/>
                      </a:endParaRPr>
                    </a:p>
                    <a:p>
                      <a:pPr marL="449580" indent="-449580" algn="ctr">
                        <a:lnSpc>
                          <a:spcPct val="115000"/>
                        </a:lnSpc>
                        <a:spcAft>
                          <a:spcPts val="0"/>
                        </a:spcAft>
                      </a:pPr>
                      <a:r>
                        <a:rPr lang="es-ES" sz="1600" dirty="0">
                          <a:effectLst/>
                        </a:rPr>
                        <a:t>RRHH</a:t>
                      </a:r>
                      <a:endParaRPr lang="es-ES" sz="18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tc>
                  <a:txBody>
                    <a:bodyPr/>
                    <a:lstStyle/>
                    <a:p>
                      <a:pPr>
                        <a:lnSpc>
                          <a:spcPct val="115000"/>
                        </a:lnSpc>
                        <a:spcAft>
                          <a:spcPts val="0"/>
                        </a:spcAft>
                      </a:pPr>
                      <a:r>
                        <a:rPr lang="es-ES" sz="1600">
                          <a:effectLst/>
                        </a:rPr>
                        <a:t>Gestión del talento</a:t>
                      </a:r>
                      <a:endParaRPr lang="es-ES" sz="1800">
                        <a:effectLst/>
                      </a:endParaRPr>
                    </a:p>
                    <a:p>
                      <a:pPr>
                        <a:lnSpc>
                          <a:spcPct val="115000"/>
                        </a:lnSpc>
                        <a:spcAft>
                          <a:spcPts val="0"/>
                        </a:spcAft>
                      </a:pPr>
                      <a:r>
                        <a:rPr lang="es-ES" sz="1600">
                          <a:effectLst/>
                        </a:rPr>
                        <a:t>Contratación</a:t>
                      </a:r>
                      <a:endParaRPr lang="es-ES" sz="1800">
                        <a:effectLst/>
                      </a:endParaRPr>
                    </a:p>
                    <a:p>
                      <a:pPr>
                        <a:lnSpc>
                          <a:spcPct val="115000"/>
                        </a:lnSpc>
                        <a:spcAft>
                          <a:spcPts val="0"/>
                        </a:spcAft>
                      </a:pPr>
                      <a:r>
                        <a:rPr lang="es-ES" sz="1600">
                          <a:effectLst/>
                        </a:rPr>
                        <a:t>Planificación de la revisión de rendimiento</a:t>
                      </a:r>
                      <a:endParaRPr lang="es-ES" sz="1800">
                        <a:effectLst/>
                      </a:endParaRPr>
                    </a:p>
                    <a:p>
                      <a:pPr>
                        <a:lnSpc>
                          <a:spcPct val="115000"/>
                        </a:lnSpc>
                        <a:spcAft>
                          <a:spcPts val="0"/>
                        </a:spcAft>
                      </a:pPr>
                      <a:r>
                        <a:rPr lang="es-ES" sz="1600">
                          <a:effectLst/>
                        </a:rPr>
                        <a:t>Moral</a:t>
                      </a:r>
                      <a:endParaRPr lang="es-ES" sz="18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tc>
                  <a:txBody>
                    <a:bodyPr/>
                    <a:lstStyle/>
                    <a:p>
                      <a:pPr>
                        <a:lnSpc>
                          <a:spcPct val="115000"/>
                        </a:lnSpc>
                        <a:spcAft>
                          <a:spcPts val="0"/>
                        </a:spcAft>
                      </a:pPr>
                      <a:r>
                        <a:rPr lang="es-ES" sz="1600">
                          <a:effectLst/>
                        </a:rPr>
                        <a:t>Herramientas RRHH</a:t>
                      </a:r>
                      <a:endParaRPr lang="es-ES" sz="1800">
                        <a:effectLst/>
                      </a:endParaRPr>
                    </a:p>
                    <a:p>
                      <a:pPr>
                        <a:lnSpc>
                          <a:spcPct val="115000"/>
                        </a:lnSpc>
                        <a:spcAft>
                          <a:spcPts val="0"/>
                        </a:spcAft>
                      </a:pPr>
                      <a:r>
                        <a:rPr lang="es-ES" sz="1600">
                          <a:effectLst/>
                        </a:rPr>
                        <a:t>Portales externos de empleo</a:t>
                      </a:r>
                      <a:endParaRPr lang="es-ES" sz="1800">
                        <a:effectLst/>
                      </a:endParaRPr>
                    </a:p>
                    <a:p>
                      <a:pPr>
                        <a:lnSpc>
                          <a:spcPct val="115000"/>
                        </a:lnSpc>
                        <a:spcAft>
                          <a:spcPts val="0"/>
                        </a:spcAft>
                      </a:pPr>
                      <a:r>
                        <a:rPr lang="es-ES" sz="1600">
                          <a:effectLst/>
                        </a:rPr>
                        <a:t>Growbot</a:t>
                      </a:r>
                      <a:endParaRPr lang="es-ES" sz="1800">
                        <a:effectLst/>
                      </a:endParaRPr>
                    </a:p>
                    <a:p>
                      <a:pPr>
                        <a:lnSpc>
                          <a:spcPct val="115000"/>
                        </a:lnSpc>
                        <a:spcAft>
                          <a:spcPts val="0"/>
                        </a:spcAft>
                      </a:pPr>
                      <a:r>
                        <a:rPr lang="es-ES" sz="1600">
                          <a:effectLst/>
                        </a:rPr>
                        <a:t> </a:t>
                      </a:r>
                      <a:endParaRPr lang="es-ES" sz="18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extLst>
                  <a:ext uri="{0D108BD9-81ED-4DB2-BD59-A6C34878D82A}">
                    <a16:rowId xmlns:a16="http://schemas.microsoft.com/office/drawing/2014/main" val="1121011205"/>
                  </a:ext>
                </a:extLst>
              </a:tr>
              <a:tr h="1130580">
                <a:tc>
                  <a:txBody>
                    <a:bodyPr/>
                    <a:lstStyle/>
                    <a:p>
                      <a:pPr algn="ctr">
                        <a:lnSpc>
                          <a:spcPct val="115000"/>
                        </a:lnSpc>
                        <a:spcAft>
                          <a:spcPts val="0"/>
                        </a:spcAft>
                      </a:pPr>
                      <a:endParaRPr lang="es-ES" sz="1600" dirty="0">
                        <a:effectLst/>
                      </a:endParaRPr>
                    </a:p>
                    <a:p>
                      <a:pPr algn="ctr">
                        <a:lnSpc>
                          <a:spcPct val="115000"/>
                        </a:lnSpc>
                        <a:spcAft>
                          <a:spcPts val="0"/>
                        </a:spcAft>
                      </a:pPr>
                      <a:r>
                        <a:rPr lang="es-ES" sz="1600" dirty="0">
                          <a:effectLst/>
                        </a:rPr>
                        <a:t>Marketing</a:t>
                      </a:r>
                      <a:endParaRPr lang="es-ES" sz="18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tc>
                  <a:txBody>
                    <a:bodyPr/>
                    <a:lstStyle/>
                    <a:p>
                      <a:pPr>
                        <a:lnSpc>
                          <a:spcPct val="115000"/>
                        </a:lnSpc>
                        <a:spcAft>
                          <a:spcPts val="0"/>
                        </a:spcAft>
                      </a:pPr>
                      <a:r>
                        <a:rPr lang="es-ES" sz="1600">
                          <a:effectLst/>
                        </a:rPr>
                        <a:t>Investigación de mercado</a:t>
                      </a:r>
                      <a:endParaRPr lang="es-ES" sz="1800">
                        <a:effectLst/>
                      </a:endParaRPr>
                    </a:p>
                    <a:p>
                      <a:pPr>
                        <a:lnSpc>
                          <a:spcPct val="115000"/>
                        </a:lnSpc>
                        <a:spcAft>
                          <a:spcPts val="0"/>
                        </a:spcAft>
                      </a:pPr>
                      <a:r>
                        <a:rPr lang="es-ES" sz="1600">
                          <a:effectLst/>
                        </a:rPr>
                        <a:t>Comunicaciones principales</a:t>
                      </a:r>
                      <a:endParaRPr lang="es-ES" sz="1800">
                        <a:effectLst/>
                      </a:endParaRPr>
                    </a:p>
                    <a:p>
                      <a:pPr>
                        <a:lnSpc>
                          <a:spcPct val="115000"/>
                        </a:lnSpc>
                        <a:spcAft>
                          <a:spcPts val="0"/>
                        </a:spcAft>
                      </a:pPr>
                      <a:r>
                        <a:rPr lang="es-ES" sz="1600">
                          <a:effectLst/>
                        </a:rPr>
                        <a:t>Plan de comunicaciones</a:t>
                      </a:r>
                      <a:endParaRPr lang="es-ES" sz="1800">
                        <a:effectLst/>
                      </a:endParaRPr>
                    </a:p>
                    <a:p>
                      <a:pPr>
                        <a:lnSpc>
                          <a:spcPct val="115000"/>
                        </a:lnSpc>
                        <a:spcAft>
                          <a:spcPts val="0"/>
                        </a:spcAft>
                      </a:pPr>
                      <a:r>
                        <a:rPr lang="es-ES" sz="1600">
                          <a:effectLst/>
                        </a:rPr>
                        <a:t>Facturas</a:t>
                      </a:r>
                      <a:endParaRPr lang="es-ES" sz="18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tc>
                  <a:txBody>
                    <a:bodyPr/>
                    <a:lstStyle/>
                    <a:p>
                      <a:pPr>
                        <a:lnSpc>
                          <a:spcPct val="115000"/>
                        </a:lnSpc>
                        <a:spcAft>
                          <a:spcPts val="0"/>
                        </a:spcAft>
                      </a:pPr>
                      <a:r>
                        <a:rPr lang="es-ES" sz="1600">
                          <a:effectLst/>
                        </a:rPr>
                        <a:t>YouTube</a:t>
                      </a:r>
                      <a:endParaRPr lang="es-ES" sz="1800">
                        <a:effectLst/>
                      </a:endParaRPr>
                    </a:p>
                    <a:p>
                      <a:pPr>
                        <a:lnSpc>
                          <a:spcPct val="115000"/>
                        </a:lnSpc>
                        <a:spcAft>
                          <a:spcPts val="0"/>
                        </a:spcAft>
                      </a:pPr>
                      <a:r>
                        <a:rPr lang="es-ES" sz="1600">
                          <a:effectLst/>
                        </a:rPr>
                        <a:t>Microsoft Stream</a:t>
                      </a:r>
                      <a:endParaRPr lang="es-ES" sz="1800">
                        <a:effectLst/>
                      </a:endParaRPr>
                    </a:p>
                    <a:p>
                      <a:pPr>
                        <a:lnSpc>
                          <a:spcPct val="115000"/>
                        </a:lnSpc>
                        <a:spcAft>
                          <a:spcPts val="0"/>
                        </a:spcAft>
                      </a:pPr>
                      <a:r>
                        <a:rPr lang="es-ES" sz="1600">
                          <a:effectLst/>
                        </a:rPr>
                        <a:t>Twitter</a:t>
                      </a:r>
                      <a:endParaRPr lang="es-ES" sz="1800">
                        <a:effectLst/>
                      </a:endParaRPr>
                    </a:p>
                    <a:p>
                      <a:pPr>
                        <a:lnSpc>
                          <a:spcPct val="115000"/>
                        </a:lnSpc>
                        <a:spcAft>
                          <a:spcPts val="0"/>
                        </a:spcAft>
                      </a:pPr>
                      <a:r>
                        <a:rPr lang="es-ES" sz="1600">
                          <a:effectLst/>
                        </a:rPr>
                        <a:t>MailChimp</a:t>
                      </a:r>
                      <a:endParaRPr lang="es-ES" sz="18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extLst>
                  <a:ext uri="{0D108BD9-81ED-4DB2-BD59-A6C34878D82A}">
                    <a16:rowId xmlns:a16="http://schemas.microsoft.com/office/drawing/2014/main" val="3134823191"/>
                  </a:ext>
                </a:extLst>
              </a:tr>
              <a:tr h="1417860">
                <a:tc>
                  <a:txBody>
                    <a:bodyPr/>
                    <a:lstStyle/>
                    <a:p>
                      <a:pPr algn="ctr">
                        <a:lnSpc>
                          <a:spcPct val="115000"/>
                        </a:lnSpc>
                        <a:spcAft>
                          <a:spcPts val="0"/>
                        </a:spcAft>
                      </a:pPr>
                      <a:endParaRPr lang="es-ES" sz="1600" dirty="0">
                        <a:effectLst/>
                      </a:endParaRPr>
                    </a:p>
                    <a:p>
                      <a:pPr algn="ctr">
                        <a:lnSpc>
                          <a:spcPct val="115000"/>
                        </a:lnSpc>
                        <a:spcAft>
                          <a:spcPts val="0"/>
                        </a:spcAft>
                      </a:pPr>
                      <a:endParaRPr lang="es-ES" sz="1600" dirty="0">
                        <a:effectLst/>
                      </a:endParaRPr>
                    </a:p>
                    <a:p>
                      <a:pPr algn="ctr">
                        <a:lnSpc>
                          <a:spcPct val="115000"/>
                        </a:lnSpc>
                        <a:spcAft>
                          <a:spcPts val="0"/>
                        </a:spcAft>
                      </a:pPr>
                      <a:r>
                        <a:rPr lang="es-ES" sz="1600" dirty="0">
                          <a:effectLst/>
                        </a:rPr>
                        <a:t>Finanzas</a:t>
                      </a:r>
                      <a:endParaRPr lang="es-ES" sz="18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tc>
                  <a:txBody>
                    <a:bodyPr/>
                    <a:lstStyle/>
                    <a:p>
                      <a:pPr>
                        <a:lnSpc>
                          <a:spcPct val="115000"/>
                        </a:lnSpc>
                        <a:spcAft>
                          <a:spcPts val="0"/>
                        </a:spcAft>
                      </a:pPr>
                      <a:r>
                        <a:rPr lang="es-ES" sz="1600">
                          <a:effectLst/>
                        </a:rPr>
                        <a:t>Año fiscal actual</a:t>
                      </a:r>
                      <a:endParaRPr lang="es-ES" sz="1800">
                        <a:effectLst/>
                      </a:endParaRPr>
                    </a:p>
                    <a:p>
                      <a:pPr>
                        <a:lnSpc>
                          <a:spcPct val="115000"/>
                        </a:lnSpc>
                        <a:spcAft>
                          <a:spcPts val="0"/>
                        </a:spcAft>
                      </a:pPr>
                      <a:r>
                        <a:rPr lang="es-ES" sz="1600">
                          <a:effectLst/>
                        </a:rPr>
                        <a:t>Planificación del año fisal</a:t>
                      </a:r>
                      <a:endParaRPr lang="es-ES" sz="1800">
                        <a:effectLst/>
                      </a:endParaRPr>
                    </a:p>
                    <a:p>
                      <a:pPr>
                        <a:lnSpc>
                          <a:spcPct val="115000"/>
                        </a:lnSpc>
                        <a:spcAft>
                          <a:spcPts val="0"/>
                        </a:spcAft>
                      </a:pPr>
                      <a:r>
                        <a:rPr lang="es-ES" sz="1600">
                          <a:effectLst/>
                        </a:rPr>
                        <a:t>Previsiones</a:t>
                      </a:r>
                      <a:endParaRPr lang="es-ES" sz="1800">
                        <a:effectLst/>
                      </a:endParaRPr>
                    </a:p>
                    <a:p>
                      <a:pPr>
                        <a:lnSpc>
                          <a:spcPct val="115000"/>
                        </a:lnSpc>
                        <a:spcAft>
                          <a:spcPts val="0"/>
                        </a:spcAft>
                      </a:pPr>
                      <a:r>
                        <a:rPr lang="es-ES" sz="1600">
                          <a:effectLst/>
                        </a:rPr>
                        <a:t>Cuentas por cobrar</a:t>
                      </a:r>
                      <a:endParaRPr lang="es-ES" sz="1800">
                        <a:effectLst/>
                      </a:endParaRPr>
                    </a:p>
                    <a:p>
                      <a:pPr>
                        <a:lnSpc>
                          <a:spcPct val="115000"/>
                        </a:lnSpc>
                        <a:spcAft>
                          <a:spcPts val="0"/>
                        </a:spcAft>
                      </a:pPr>
                      <a:r>
                        <a:rPr lang="es-ES" sz="1600">
                          <a:effectLst/>
                        </a:rPr>
                        <a:t>Cuentas por pagar</a:t>
                      </a:r>
                      <a:endParaRPr lang="es-ES" sz="18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tc>
                  <a:txBody>
                    <a:bodyPr/>
                    <a:lstStyle/>
                    <a:p>
                      <a:pPr>
                        <a:lnSpc>
                          <a:spcPct val="115000"/>
                        </a:lnSpc>
                        <a:spcAft>
                          <a:spcPts val="0"/>
                        </a:spcAft>
                      </a:pPr>
                      <a:r>
                        <a:rPr lang="es-ES" sz="1600" dirty="0" err="1">
                          <a:effectLst/>
                        </a:rPr>
                        <a:t>Power</a:t>
                      </a:r>
                      <a:r>
                        <a:rPr lang="es-ES" sz="1600" dirty="0">
                          <a:effectLst/>
                        </a:rPr>
                        <a:t> BI</a:t>
                      </a:r>
                      <a:endParaRPr lang="es-ES" sz="1800" dirty="0">
                        <a:effectLst/>
                      </a:endParaRPr>
                    </a:p>
                    <a:p>
                      <a:pPr>
                        <a:lnSpc>
                          <a:spcPct val="115000"/>
                        </a:lnSpc>
                        <a:spcAft>
                          <a:spcPts val="0"/>
                        </a:spcAft>
                      </a:pPr>
                      <a:r>
                        <a:rPr lang="es-ES" sz="1600" dirty="0">
                          <a:effectLst/>
                        </a:rPr>
                        <a:t>Google </a:t>
                      </a:r>
                      <a:r>
                        <a:rPr lang="es-ES" sz="1600" dirty="0" err="1">
                          <a:effectLst/>
                        </a:rPr>
                        <a:t>Analytics</a:t>
                      </a:r>
                      <a:endParaRPr lang="es-ES" sz="1800" dirty="0">
                        <a:effectLst/>
                      </a:endParaRPr>
                    </a:p>
                    <a:p>
                      <a:pPr>
                        <a:lnSpc>
                          <a:spcPct val="115000"/>
                        </a:lnSpc>
                        <a:spcAft>
                          <a:spcPts val="0"/>
                        </a:spcAft>
                      </a:pPr>
                      <a:r>
                        <a:rPr lang="es-ES" sz="1600" dirty="0">
                          <a:effectLst/>
                        </a:rPr>
                        <a:t> </a:t>
                      </a:r>
                      <a:endParaRPr lang="es-ES" sz="18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40821" marR="40821" marT="0" marB="0"/>
                </a:tc>
                <a:extLst>
                  <a:ext uri="{0D108BD9-81ED-4DB2-BD59-A6C34878D82A}">
                    <a16:rowId xmlns:a16="http://schemas.microsoft.com/office/drawing/2014/main" val="3686443090"/>
                  </a:ext>
                </a:extLst>
              </a:tr>
            </a:tbl>
          </a:graphicData>
        </a:graphic>
      </p:graphicFrame>
    </p:spTree>
    <p:extLst>
      <p:ext uri="{BB962C8B-B14F-4D97-AF65-F5344CB8AC3E}">
        <p14:creationId xmlns:p14="http://schemas.microsoft.com/office/powerpoint/2010/main" val="2284475196"/>
      </p:ext>
    </p:extLst>
  </p:cSld>
  <p:clrMapOvr>
    <a:masterClrMapping/>
  </p:clrMapOvr>
  <p:transition spd="slow">
    <p:cover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B9A40B-3FBC-430B-A236-E62D738B77A5}"/>
              </a:ext>
            </a:extLst>
          </p:cNvPr>
          <p:cNvSpPr>
            <a:spLocks noGrp="1"/>
          </p:cNvSpPr>
          <p:nvPr>
            <p:ph type="title"/>
          </p:nvPr>
        </p:nvSpPr>
        <p:spPr/>
        <p:txBody>
          <a:bodyPr/>
          <a:lstStyle/>
          <a:p>
            <a:r>
              <a:rPr lang="es-ES" dirty="0"/>
              <a:t>Formaciones</a:t>
            </a:r>
          </a:p>
        </p:txBody>
      </p:sp>
      <p:sp>
        <p:nvSpPr>
          <p:cNvPr id="4" name="Marcador de texto 3">
            <a:extLst>
              <a:ext uri="{FF2B5EF4-FFF2-40B4-BE49-F238E27FC236}">
                <a16:creationId xmlns:a16="http://schemas.microsoft.com/office/drawing/2014/main" id="{0F1B754C-14A9-40B5-9A99-33709E8BD319}"/>
              </a:ext>
            </a:extLst>
          </p:cNvPr>
          <p:cNvSpPr>
            <a:spLocks noGrp="1"/>
          </p:cNvSpPr>
          <p:nvPr>
            <p:ph type="body" sz="quarter" idx="11"/>
          </p:nvPr>
        </p:nvSpPr>
        <p:spPr>
          <a:xfrm>
            <a:off x="6274800" y="2761024"/>
            <a:ext cx="5396365" cy="2101216"/>
          </a:xfrm>
        </p:spPr>
        <p:txBody>
          <a:bodyPr/>
          <a:lstStyle/>
          <a:p>
            <a:r>
              <a:rPr lang="es-ES" dirty="0"/>
              <a:t>Como usar el chat privado, las reuniones, hablar en grupo y contribuir en las conversaciones</a:t>
            </a:r>
          </a:p>
          <a:p>
            <a:r>
              <a:rPr lang="es-ES" dirty="0"/>
              <a:t>Como acceder a y compartir archivos</a:t>
            </a:r>
          </a:p>
          <a:p>
            <a:endParaRPr lang="es-ES" dirty="0"/>
          </a:p>
        </p:txBody>
      </p:sp>
      <p:sp>
        <p:nvSpPr>
          <p:cNvPr id="5" name="Marcador de texto 2">
            <a:extLst>
              <a:ext uri="{FF2B5EF4-FFF2-40B4-BE49-F238E27FC236}">
                <a16:creationId xmlns:a16="http://schemas.microsoft.com/office/drawing/2014/main" id="{81AB2B46-007B-4301-AB4A-A4C6497E4CC4}"/>
              </a:ext>
            </a:extLst>
          </p:cNvPr>
          <p:cNvSpPr txBox="1">
            <a:spLocks/>
          </p:cNvSpPr>
          <p:nvPr/>
        </p:nvSpPr>
        <p:spPr>
          <a:xfrm>
            <a:off x="519247" y="976499"/>
            <a:ext cx="11151917" cy="1838419"/>
          </a:xfrm>
          <a:prstGeom prst="rect">
            <a:avLst/>
          </a:prstGeom>
        </p:spPr>
        <p:txBody>
          <a:bodyPr vert="horz" lIns="0" tIns="0" rIns="0" bIns="0" rtlCol="0">
            <a:spAutoFit/>
          </a:bodyPr>
          <a:lstStyle>
            <a:lvl1pPr marL="219133" marR="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defRPr lang="en-US" sz="2701" kern="1200" spc="-53" baseline="0" dirty="0" smtClean="0">
                <a:solidFill>
                  <a:srgbClr val="333333"/>
                </a:solidFill>
                <a:latin typeface="+mj-lt"/>
                <a:ea typeface="+mn-ea"/>
                <a:cs typeface="+mn-cs"/>
              </a:defRPr>
            </a:lvl1pPr>
            <a:lvl2pPr marL="390629" marR="0" indent="-171496"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2pPr>
            <a:lvl3pPr marL="514487" marR="0" indent="-12385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3pPr>
            <a:lvl4pPr marL="647873" marR="0" indent="-133386"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771731" marR="0" indent="-12385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Wingdings" pitchFamily="2" charset="2"/>
              <a:buNone/>
            </a:pPr>
            <a:r>
              <a:rPr lang="es-ES"/>
              <a:t>Hay que tener un plan de formaciones sólido del funcionamiento de Teams, pero no se centre solo en eso. Los usuarios han de aprender sobre los roles y responsabilidades definidos en el plan de gobierno.</a:t>
            </a:r>
          </a:p>
          <a:p>
            <a:pPr marL="0" indent="0">
              <a:buFont typeface="Wingdings" pitchFamily="2" charset="2"/>
              <a:buNone/>
            </a:pPr>
            <a:r>
              <a:rPr lang="es-ES"/>
              <a:t>Esta es una lista de conceptos básicos que deben entender:</a:t>
            </a:r>
          </a:p>
        </p:txBody>
      </p:sp>
      <p:sp>
        <p:nvSpPr>
          <p:cNvPr id="6" name="Marcador de texto 3">
            <a:extLst>
              <a:ext uri="{FF2B5EF4-FFF2-40B4-BE49-F238E27FC236}">
                <a16:creationId xmlns:a16="http://schemas.microsoft.com/office/drawing/2014/main" id="{B1F7B5B3-A967-4DC4-A69A-95311D824380}"/>
              </a:ext>
            </a:extLst>
          </p:cNvPr>
          <p:cNvSpPr txBox="1">
            <a:spLocks/>
          </p:cNvSpPr>
          <p:nvPr/>
        </p:nvSpPr>
        <p:spPr>
          <a:xfrm>
            <a:off x="520837" y="2761025"/>
            <a:ext cx="5396365" cy="1727139"/>
          </a:xfrm>
          <a:prstGeom prst="rect">
            <a:avLst/>
          </a:prstGeom>
        </p:spPr>
        <p:txBody>
          <a:bodyPr vert="horz" lIns="0" tIns="0" rIns="0" bIns="0" rtlCol="0">
            <a:spAutoFit/>
          </a:bodyPr>
          <a:lstStyle>
            <a:lvl1pPr marL="254862" marR="0" indent="-254862" algn="l" defTabSz="685955" rtl="0" eaLnBrk="1" fontAlgn="auto" latinLnBrk="0" hangingPunct="1">
              <a:lnSpc>
                <a:spcPct val="90000"/>
              </a:lnSpc>
              <a:spcBef>
                <a:spcPts val="900"/>
              </a:spcBef>
              <a:spcAft>
                <a:spcPts val="0"/>
              </a:spcAft>
              <a:buClr>
                <a:schemeClr val="bg2"/>
              </a:buClr>
              <a:buSzPct val="80000"/>
              <a:buFont typeface="Arial" pitchFamily="34" charset="0"/>
              <a:buChar char="•"/>
              <a:tabLst/>
              <a:defRPr lang="en-US" sz="2701" kern="1200" spc="-53" baseline="0" dirty="0" smtClean="0">
                <a:solidFill>
                  <a:srgbClr val="333333"/>
                </a:solidFill>
                <a:latin typeface="+mj-lt"/>
                <a:ea typeface="+mn-ea"/>
                <a:cs typeface="+mn-cs"/>
              </a:defRPr>
            </a:lvl1pPr>
            <a:lvl2pPr marL="476377" marR="0" indent="-257244" algn="l" defTabSz="685955" rtl="0" eaLnBrk="1" fontAlgn="auto" latinLnBrk="0" hangingPunct="1">
              <a:lnSpc>
                <a:spcPct val="90000"/>
              </a:lnSpc>
              <a:spcBef>
                <a:spcPct val="20000"/>
              </a:spcBef>
              <a:spcAft>
                <a:spcPts val="0"/>
              </a:spcAft>
              <a:buClrTx/>
              <a:buSzPct val="90000"/>
              <a:buFont typeface="Wingdings" pitchFamily="2" charset="2"/>
              <a:buChar char=""/>
              <a:tabLst/>
              <a:defRPr lang="en-US" sz="1500" kern="1200" spc="0" baseline="0" dirty="0" smtClean="0">
                <a:solidFill>
                  <a:srgbClr val="333333"/>
                </a:solidFill>
                <a:latin typeface="+mn-lt"/>
                <a:ea typeface="+mn-ea"/>
                <a:cs typeface="+mn-cs"/>
              </a:defRPr>
            </a:lvl2pPr>
            <a:lvl3pPr marL="647873" marR="0" indent="-25724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lang="en-US" sz="1500" kern="1200" spc="0" baseline="0" dirty="0" smtClean="0">
                <a:solidFill>
                  <a:srgbClr val="333333"/>
                </a:solidFill>
                <a:latin typeface="+mn-lt"/>
                <a:ea typeface="+mn-ea"/>
                <a:cs typeface="+mn-cs"/>
              </a:defRPr>
            </a:lvl3pPr>
            <a:lvl4pPr marL="771731" marR="0" indent="-257244" algn="l" defTabSz="685955" rtl="0" eaLnBrk="1" fontAlgn="auto" latinLnBrk="0" hangingPunct="1">
              <a:lnSpc>
                <a:spcPct val="90000"/>
              </a:lnSpc>
              <a:spcBef>
                <a:spcPct val="20000"/>
              </a:spcBef>
              <a:spcAft>
                <a:spcPts val="0"/>
              </a:spcAft>
              <a:buClrTx/>
              <a:buSzPct val="90000"/>
              <a:buFont typeface="Wingdings" pitchFamily="2" charset="2"/>
              <a:buChar char=""/>
              <a:tabLst/>
              <a:defRPr lang="en-US" sz="1500" kern="1200" spc="0" baseline="0" dirty="0" smtClean="0">
                <a:solidFill>
                  <a:srgbClr val="333333"/>
                </a:solidFill>
                <a:latin typeface="+mn-lt"/>
                <a:ea typeface="+mn-ea"/>
                <a:cs typeface="+mn-cs"/>
              </a:defRPr>
            </a:lvl4pPr>
            <a:lvl5pPr marL="905116" marR="0" indent="-25724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lang="en-US" sz="1500" kern="1200" spc="0" baseline="0" dirty="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dirty="0"/>
              <a:t>Cómo acceder a sus Equipos</a:t>
            </a:r>
          </a:p>
          <a:p>
            <a:r>
              <a:rPr lang="es-ES" dirty="0"/>
              <a:t>Cuando se debe crear un nuevo Equipo</a:t>
            </a:r>
          </a:p>
          <a:p>
            <a:r>
              <a:rPr lang="es-ES" dirty="0"/>
              <a:t>Qué son los canales y cómo usarlos</a:t>
            </a:r>
          </a:p>
        </p:txBody>
      </p:sp>
      <p:pic>
        <p:nvPicPr>
          <p:cNvPr id="11" name="Imagen 10">
            <a:extLst>
              <a:ext uri="{FF2B5EF4-FFF2-40B4-BE49-F238E27FC236}">
                <a16:creationId xmlns:a16="http://schemas.microsoft.com/office/drawing/2014/main" id="{0F3BFAA0-B2A0-4DB5-9B4D-B6BE0441D617}"/>
              </a:ext>
            </a:extLst>
          </p:cNvPr>
          <p:cNvPicPr>
            <a:picLocks noChangeAspect="1"/>
          </p:cNvPicPr>
          <p:nvPr/>
        </p:nvPicPr>
        <p:blipFill rotWithShape="1">
          <a:blip r:embed="rId2"/>
          <a:srcRect l="3676" t="55866" r="49265" b="7005"/>
          <a:stretch/>
        </p:blipFill>
        <p:spPr>
          <a:xfrm>
            <a:off x="6693717" y="4561306"/>
            <a:ext cx="4748277" cy="1995760"/>
          </a:xfrm>
          <a:prstGeom prst="rect">
            <a:avLst/>
          </a:prstGeom>
        </p:spPr>
      </p:pic>
      <p:pic>
        <p:nvPicPr>
          <p:cNvPr id="14" name="Imagen 13">
            <a:extLst>
              <a:ext uri="{FF2B5EF4-FFF2-40B4-BE49-F238E27FC236}">
                <a16:creationId xmlns:a16="http://schemas.microsoft.com/office/drawing/2014/main" id="{720E94DA-8080-47D1-9155-AC2201CBE940}"/>
              </a:ext>
            </a:extLst>
          </p:cNvPr>
          <p:cNvPicPr>
            <a:picLocks noChangeAspect="1"/>
          </p:cNvPicPr>
          <p:nvPr/>
        </p:nvPicPr>
        <p:blipFill rotWithShape="1">
          <a:blip r:embed="rId2"/>
          <a:srcRect l="735" t="5624" r="52207" b="61525"/>
          <a:stretch/>
        </p:blipFill>
        <p:spPr>
          <a:xfrm>
            <a:off x="1146795" y="4829927"/>
            <a:ext cx="4644405" cy="1727139"/>
          </a:xfrm>
          <a:prstGeom prst="rect">
            <a:avLst/>
          </a:prstGeom>
        </p:spPr>
      </p:pic>
    </p:spTree>
    <p:extLst>
      <p:ext uri="{BB962C8B-B14F-4D97-AF65-F5344CB8AC3E}">
        <p14:creationId xmlns:p14="http://schemas.microsoft.com/office/powerpoint/2010/main" val="747724117"/>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down)">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down)">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8A6A610-6B15-428E-9654-015D2E23687F}"/>
              </a:ext>
            </a:extLst>
          </p:cNvPr>
          <p:cNvSpPr/>
          <p:nvPr/>
        </p:nvSpPr>
        <p:spPr bwMode="auto">
          <a:xfrm>
            <a:off x="0" y="0"/>
            <a:ext cx="4347882" cy="6858000"/>
          </a:xfrm>
          <a:prstGeom prst="rect">
            <a:avLst/>
          </a:prstGeom>
          <a:solidFill>
            <a:srgbClr val="1319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ítulo 1">
            <a:extLst>
              <a:ext uri="{FF2B5EF4-FFF2-40B4-BE49-F238E27FC236}">
                <a16:creationId xmlns:a16="http://schemas.microsoft.com/office/drawing/2014/main" id="{C146D47D-78CD-4666-85C8-93FC87AFA182}"/>
              </a:ext>
            </a:extLst>
          </p:cNvPr>
          <p:cNvSpPr>
            <a:spLocks noGrp="1"/>
          </p:cNvSpPr>
          <p:nvPr>
            <p:ph type="title"/>
          </p:nvPr>
        </p:nvSpPr>
        <p:spPr>
          <a:xfrm>
            <a:off x="4589224" y="228602"/>
            <a:ext cx="7081941" cy="747897"/>
          </a:xfrm>
        </p:spPr>
        <p:txBody>
          <a:bodyPr/>
          <a:lstStyle/>
          <a:p>
            <a:r>
              <a:rPr lang="es-ES" dirty="0"/>
              <a:t>Mejore continuamente</a:t>
            </a:r>
          </a:p>
        </p:txBody>
      </p:sp>
      <p:sp>
        <p:nvSpPr>
          <p:cNvPr id="3" name="Marcador de texto 2">
            <a:extLst>
              <a:ext uri="{FF2B5EF4-FFF2-40B4-BE49-F238E27FC236}">
                <a16:creationId xmlns:a16="http://schemas.microsoft.com/office/drawing/2014/main" id="{59615032-8D74-44EE-89B4-FA1D7763F259}"/>
              </a:ext>
            </a:extLst>
          </p:cNvPr>
          <p:cNvSpPr>
            <a:spLocks noGrp="1"/>
          </p:cNvSpPr>
          <p:nvPr>
            <p:ph type="body" sz="quarter" idx="10"/>
          </p:nvPr>
        </p:nvSpPr>
        <p:spPr>
          <a:xfrm>
            <a:off x="4589224" y="1358151"/>
            <a:ext cx="7342799" cy="3993777"/>
          </a:xfrm>
        </p:spPr>
        <p:txBody>
          <a:bodyPr/>
          <a:lstStyle/>
          <a:p>
            <a:r>
              <a:rPr lang="es-ES" dirty="0"/>
              <a:t>Confirme periódicamente el uso de los Equipos con los propietarios</a:t>
            </a:r>
          </a:p>
          <a:p>
            <a:r>
              <a:rPr lang="es-ES" dirty="0"/>
              <a:t>Identifique Campeones constantemente</a:t>
            </a:r>
          </a:p>
          <a:p>
            <a:r>
              <a:rPr lang="es-ES" dirty="0"/>
              <a:t>Agrupe a los campeones en su propio Equipo</a:t>
            </a:r>
          </a:p>
          <a:p>
            <a:r>
              <a:rPr lang="es-ES" dirty="0"/>
              <a:t>Busque el </a:t>
            </a:r>
            <a:r>
              <a:rPr lang="es-ES" dirty="0" err="1"/>
              <a:t>feedback</a:t>
            </a:r>
            <a:r>
              <a:rPr lang="es-ES" dirty="0"/>
              <a:t> constantemente para evolucionar Teams hacia lo que sus empleados necesitan</a:t>
            </a:r>
          </a:p>
          <a:p>
            <a:r>
              <a:rPr lang="es-ES" dirty="0"/>
              <a:t>Utilice Microsoft Teams </a:t>
            </a:r>
            <a:r>
              <a:rPr lang="es-ES" dirty="0" err="1"/>
              <a:t>Metrics</a:t>
            </a:r>
            <a:r>
              <a:rPr lang="es-ES" dirty="0"/>
              <a:t>. Verifica el uso de la aplicación, detecta la posible debilidad o la falta de uso en los Teams y ayuda a enfocarse en los puntos críticos para desarrollar nuevas soluciones.</a:t>
            </a:r>
          </a:p>
        </p:txBody>
      </p:sp>
      <p:pic>
        <p:nvPicPr>
          <p:cNvPr id="6" name="Imagen 5">
            <a:extLst>
              <a:ext uri="{FF2B5EF4-FFF2-40B4-BE49-F238E27FC236}">
                <a16:creationId xmlns:a16="http://schemas.microsoft.com/office/drawing/2014/main" id="{AE05AC9D-3E71-4FED-A64C-5FF8BC816453}"/>
              </a:ext>
            </a:extLst>
          </p:cNvPr>
          <p:cNvPicPr>
            <a:picLocks noChangeAspect="1"/>
          </p:cNvPicPr>
          <p:nvPr/>
        </p:nvPicPr>
        <p:blipFill>
          <a:blip r:embed="rId2"/>
          <a:stretch>
            <a:fillRect/>
          </a:stretch>
        </p:blipFill>
        <p:spPr>
          <a:xfrm>
            <a:off x="-1" y="1865219"/>
            <a:ext cx="4329953" cy="3158565"/>
          </a:xfrm>
          <a:prstGeom prst="rect">
            <a:avLst/>
          </a:prstGeom>
        </p:spPr>
      </p:pic>
    </p:spTree>
    <p:extLst>
      <p:ext uri="{BB962C8B-B14F-4D97-AF65-F5344CB8AC3E}">
        <p14:creationId xmlns:p14="http://schemas.microsoft.com/office/powerpoint/2010/main" val="2988060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C645D6A-0C14-483D-8E0C-1552620C5C23}"/>
              </a:ext>
            </a:extLst>
          </p:cNvPr>
          <p:cNvPicPr>
            <a:picLocks noChangeAspect="1"/>
          </p:cNvPicPr>
          <p:nvPr/>
        </p:nvPicPr>
        <p:blipFill>
          <a:blip r:embed="rId2"/>
          <a:stretch>
            <a:fillRect/>
          </a:stretch>
        </p:blipFill>
        <p:spPr>
          <a:xfrm>
            <a:off x="0" y="701506"/>
            <a:ext cx="12192000" cy="5042611"/>
          </a:xfrm>
          <a:prstGeom prst="rect">
            <a:avLst/>
          </a:prstGeom>
        </p:spPr>
      </p:pic>
    </p:spTree>
    <p:extLst>
      <p:ext uri="{BB962C8B-B14F-4D97-AF65-F5344CB8AC3E}">
        <p14:creationId xmlns:p14="http://schemas.microsoft.com/office/powerpoint/2010/main" val="1750217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206746" y="5016577"/>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709019" y="5709247"/>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706184" y="5342291"/>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361" y="3288425"/>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430595" y="3957425"/>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67194" y="3971679"/>
            <a:ext cx="1423860" cy="736346"/>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3E9B05F-B6A2-4C2C-9E96-F59CF25EF19B}"/>
              </a:ext>
            </a:extLst>
          </p:cNvPr>
          <p:cNvPicPr>
            <a:picLocks noChangeAspect="1"/>
          </p:cNvPicPr>
          <p:nvPr/>
        </p:nvPicPr>
        <p:blipFill>
          <a:blip r:embed="rId2"/>
          <a:stretch>
            <a:fillRect/>
          </a:stretch>
        </p:blipFill>
        <p:spPr>
          <a:xfrm>
            <a:off x="0" y="0"/>
            <a:ext cx="12192000" cy="6838462"/>
          </a:xfrm>
          <a:prstGeom prst="rect">
            <a:avLst/>
          </a:prstGeom>
        </p:spPr>
      </p:pic>
    </p:spTree>
    <p:extLst>
      <p:ext uri="{BB962C8B-B14F-4D97-AF65-F5344CB8AC3E}">
        <p14:creationId xmlns:p14="http://schemas.microsoft.com/office/powerpoint/2010/main" val="1261578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CD36423D-CA09-4D73-9D67-3F237CF25EFC}"/>
              </a:ext>
            </a:extLst>
          </p:cNvPr>
          <p:cNvPicPr>
            <a:picLocks noGrp="1" noChangeAspect="1"/>
          </p:cNvPicPr>
          <p:nvPr>
            <p:ph type="pic" sz="quarter" idx="14"/>
          </p:nvPr>
        </p:nvPicPr>
        <p:blipFill>
          <a:blip r:embed="rId3"/>
          <a:srcRect l="6389" r="6389"/>
          <a:stretch>
            <a:fillRect/>
          </a:stretch>
        </p:blipFill>
        <p:spPr/>
      </p:pic>
      <p:sp>
        <p:nvSpPr>
          <p:cNvPr id="3" name="Marcador de texto 2"/>
          <p:cNvSpPr>
            <a:spLocks noGrp="1"/>
          </p:cNvSpPr>
          <p:nvPr>
            <p:ph type="body" idx="1"/>
          </p:nvPr>
        </p:nvSpPr>
        <p:spPr/>
        <p:txBody>
          <a:bodyPr/>
          <a:lstStyle/>
          <a:p>
            <a:r>
              <a:rPr lang="es-ES" dirty="0"/>
              <a:t>Gobernando</a:t>
            </a:r>
            <a:r>
              <a:rPr lang="en-US" dirty="0"/>
              <a:t> Teams!</a:t>
            </a:r>
          </a:p>
        </p:txBody>
      </p:sp>
      <p:sp>
        <p:nvSpPr>
          <p:cNvPr id="4" name="Marcador de contenido 3"/>
          <p:cNvSpPr>
            <a:spLocks noGrp="1"/>
          </p:cNvSpPr>
          <p:nvPr>
            <p:ph sz="quarter" idx="13"/>
          </p:nvPr>
        </p:nvSpPr>
        <p:spPr>
          <a:xfrm>
            <a:off x="520837" y="2734985"/>
            <a:ext cx="5445583" cy="1178442"/>
          </a:xfrm>
        </p:spPr>
        <p:txBody>
          <a:bodyPr/>
          <a:lstStyle/>
          <a:p>
            <a:r>
              <a:rPr lang="es-ES" sz="2000" dirty="0"/>
              <a:t>Siempre he dicho que una empresa con Teams es como una mula como un yoyó. Nadie sabe de dónde lo ha sacado ¡y que me aspen si sabe bailarlo!</a:t>
            </a:r>
            <a:endParaRPr lang="en-US" sz="2000" dirty="0"/>
          </a:p>
        </p:txBody>
      </p:sp>
      <p:sp>
        <p:nvSpPr>
          <p:cNvPr id="7" name="CuadroTexto 6">
            <a:extLst>
              <a:ext uri="{FF2B5EF4-FFF2-40B4-BE49-F238E27FC236}">
                <a16:creationId xmlns:a16="http://schemas.microsoft.com/office/drawing/2014/main" id="{B261CDCF-F7BF-447F-AB6B-9080E2386FC2}"/>
              </a:ext>
            </a:extLst>
          </p:cNvPr>
          <p:cNvSpPr txBox="1"/>
          <p:nvPr/>
        </p:nvSpPr>
        <p:spPr>
          <a:xfrm>
            <a:off x="1521524" y="4158962"/>
            <a:ext cx="3433569" cy="923330"/>
          </a:xfrm>
          <a:prstGeom prst="rect">
            <a:avLst/>
          </a:prstGeom>
          <a:noFill/>
        </p:spPr>
        <p:txBody>
          <a:bodyPr wrap="none" lIns="0" tIns="0" rIns="0" bIns="0" rtlCol="0">
            <a:spAutoFit/>
          </a:bodyPr>
          <a:lstStyle/>
          <a:p>
            <a:pPr marL="342900" indent="-342900">
              <a:buFont typeface="Arial" panose="020B0604020202020204" pitchFamily="34" charset="0"/>
              <a:buChar char="•"/>
            </a:pPr>
            <a:r>
              <a:rPr lang="es-ES" sz="2000" spc="-70" dirty="0">
                <a:solidFill>
                  <a:schemeClr val="bg1"/>
                </a:solidFill>
              </a:rPr>
              <a:t>Plan de implementación</a:t>
            </a:r>
          </a:p>
          <a:p>
            <a:pPr marL="342900" indent="-342900">
              <a:buFont typeface="Arial" panose="020B0604020202020204" pitchFamily="34" charset="0"/>
              <a:buChar char="•"/>
            </a:pPr>
            <a:r>
              <a:rPr lang="es-ES" sz="2000" spc="-70" dirty="0">
                <a:solidFill>
                  <a:schemeClr val="bg1"/>
                </a:solidFill>
              </a:rPr>
              <a:t>Plan de gobierno</a:t>
            </a:r>
          </a:p>
          <a:p>
            <a:pPr marL="342900" indent="-342900">
              <a:buFont typeface="Arial" panose="020B0604020202020204" pitchFamily="34" charset="0"/>
              <a:buChar char="•"/>
            </a:pPr>
            <a:r>
              <a:rPr lang="es-ES" sz="2000" spc="-70" dirty="0">
                <a:solidFill>
                  <a:schemeClr val="bg1"/>
                </a:solidFill>
              </a:rPr>
              <a:t>Recomendaciones de gestión</a:t>
            </a:r>
          </a:p>
        </p:txBody>
      </p:sp>
      <p:pic>
        <p:nvPicPr>
          <p:cNvPr id="20" name="Imagen 19">
            <a:extLst>
              <a:ext uri="{FF2B5EF4-FFF2-40B4-BE49-F238E27FC236}">
                <a16:creationId xmlns:a16="http://schemas.microsoft.com/office/drawing/2014/main" id="{D5DCDD68-7FC3-4A83-AE61-F1D77B396373}"/>
              </a:ext>
            </a:extLst>
          </p:cNvPr>
          <p:cNvPicPr>
            <a:picLocks noChangeAspect="1"/>
          </p:cNvPicPr>
          <p:nvPr/>
        </p:nvPicPr>
        <p:blipFill>
          <a:blip r:embed="rId4"/>
          <a:stretch>
            <a:fillRect/>
          </a:stretch>
        </p:blipFill>
        <p:spPr>
          <a:xfrm>
            <a:off x="0" y="5528582"/>
            <a:ext cx="1149767" cy="1329418"/>
          </a:xfrm>
          <a:prstGeom prst="rect">
            <a:avLst/>
          </a:prstGeom>
        </p:spPr>
      </p:pic>
      <p:sp>
        <p:nvSpPr>
          <p:cNvPr id="21" name="Bocadillo: ovalado 20">
            <a:extLst>
              <a:ext uri="{FF2B5EF4-FFF2-40B4-BE49-F238E27FC236}">
                <a16:creationId xmlns:a16="http://schemas.microsoft.com/office/drawing/2014/main" id="{BBACD76D-7973-4B2D-8936-47A615689785}"/>
              </a:ext>
            </a:extLst>
          </p:cNvPr>
          <p:cNvSpPr/>
          <p:nvPr/>
        </p:nvSpPr>
        <p:spPr bwMode="auto">
          <a:xfrm>
            <a:off x="1276141" y="5528582"/>
            <a:ext cx="1619454" cy="711444"/>
          </a:xfrm>
          <a:prstGeom prst="wedgeEllipseCallout">
            <a:avLst>
              <a:gd name="adj1" fmla="val -62591"/>
              <a:gd name="adj2" fmla="val 44458"/>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200" b="1" dirty="0">
                <a:solidFill>
                  <a:schemeClr val="tx1"/>
                </a:solidFill>
                <a:ea typeface="Segoe UI" pitchFamily="34" charset="0"/>
                <a:cs typeface="Segoe UI" pitchFamily="34" charset="0"/>
              </a:rPr>
              <a:t>Jeje, una mula</a:t>
            </a:r>
          </a:p>
        </p:txBody>
      </p:sp>
    </p:spTree>
    <p:extLst>
      <p:ext uri="{BB962C8B-B14F-4D97-AF65-F5344CB8AC3E}">
        <p14:creationId xmlns:p14="http://schemas.microsoft.com/office/powerpoint/2010/main" val="270223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 calcmode="lin" valueType="num">
                                      <p:cBhvr additive="base">
                                        <p:cTn id="3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Planes de implementación y de gobierno</a:t>
            </a:r>
          </a:p>
        </p:txBody>
      </p:sp>
      <p:sp>
        <p:nvSpPr>
          <p:cNvPr id="3" name="Marcador de texto 2"/>
          <p:cNvSpPr>
            <a:spLocks noGrp="1"/>
          </p:cNvSpPr>
          <p:nvPr>
            <p:ph type="body" sz="quarter" idx="10"/>
          </p:nvPr>
        </p:nvSpPr>
        <p:spPr>
          <a:xfrm>
            <a:off x="518454" y="1447802"/>
            <a:ext cx="11155093" cy="2400891"/>
          </a:xfrm>
        </p:spPr>
        <p:txBody>
          <a:bodyPr/>
          <a:lstStyle/>
          <a:p>
            <a:r>
              <a:rPr lang="es-ES" dirty="0"/>
              <a:t>Los planes de implementación y de gobierno, aunque con objetivos diferentes, han de ir de la mano</a:t>
            </a:r>
          </a:p>
          <a:p>
            <a:r>
              <a:rPr lang="es-ES" dirty="0"/>
              <a:t>Si no se realiza una implementación orientada a la gobernabilidad, se dificultará la gestión en el futuro</a:t>
            </a:r>
          </a:p>
          <a:p>
            <a:r>
              <a:rPr lang="es-ES" dirty="0"/>
              <a:t>El plan de implementación se compone de una serie de fases, algunas de las cuales se reproducen en el plan de gobierno</a:t>
            </a:r>
          </a:p>
          <a:p>
            <a:endParaRPr lang="es-ES" dirty="0"/>
          </a:p>
        </p:txBody>
      </p:sp>
      <p:pic>
        <p:nvPicPr>
          <p:cNvPr id="5" name="Imagen 4">
            <a:extLst>
              <a:ext uri="{FF2B5EF4-FFF2-40B4-BE49-F238E27FC236}">
                <a16:creationId xmlns:a16="http://schemas.microsoft.com/office/drawing/2014/main" id="{01A707E3-34AB-4F43-BF4D-5F60FA7D693F}"/>
              </a:ext>
            </a:extLst>
          </p:cNvPr>
          <p:cNvPicPr>
            <a:picLocks noChangeAspect="1"/>
          </p:cNvPicPr>
          <p:nvPr/>
        </p:nvPicPr>
        <p:blipFill rotWithShape="1">
          <a:blip r:embed="rId3"/>
          <a:srcRect l="226" t="11184" r="-226" b="6586"/>
          <a:stretch/>
        </p:blipFill>
        <p:spPr>
          <a:xfrm>
            <a:off x="3374544" y="3848693"/>
            <a:ext cx="5442911" cy="3009307"/>
          </a:xfrm>
          <a:prstGeom prst="rect">
            <a:avLst/>
          </a:prstGeom>
        </p:spPr>
      </p:pic>
    </p:spTree>
    <p:extLst>
      <p:ext uri="{BB962C8B-B14F-4D97-AF65-F5344CB8AC3E}">
        <p14:creationId xmlns:p14="http://schemas.microsoft.com/office/powerpoint/2010/main" val="156187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1146E13-02D3-4165-8491-ABA4593DF4CF}"/>
              </a:ext>
            </a:extLst>
          </p:cNvPr>
          <p:cNvSpPr>
            <a:spLocks noGrp="1"/>
          </p:cNvSpPr>
          <p:nvPr>
            <p:ph type="body" idx="1"/>
          </p:nvPr>
        </p:nvSpPr>
        <p:spPr/>
        <p:txBody>
          <a:bodyPr/>
          <a:lstStyle/>
          <a:p>
            <a:r>
              <a:rPr lang="es-ES" sz="5400" b="1" dirty="0"/>
              <a:t>Plan de implementación</a:t>
            </a:r>
          </a:p>
        </p:txBody>
      </p:sp>
      <p:sp>
        <p:nvSpPr>
          <p:cNvPr id="7" name="Marcador de posición de imagen 6">
            <a:extLst>
              <a:ext uri="{FF2B5EF4-FFF2-40B4-BE49-F238E27FC236}">
                <a16:creationId xmlns:a16="http://schemas.microsoft.com/office/drawing/2014/main" id="{5EB92408-30C2-40F3-A84B-91F4937905B8}"/>
              </a:ext>
            </a:extLst>
          </p:cNvPr>
          <p:cNvSpPr>
            <a:spLocks noGrp="1"/>
          </p:cNvSpPr>
          <p:nvPr>
            <p:ph type="pic" sz="quarter" idx="14"/>
          </p:nvPr>
        </p:nvSpPr>
        <p:spPr/>
      </p:sp>
      <p:pic>
        <p:nvPicPr>
          <p:cNvPr id="9" name="Marcador de contenido 13">
            <a:extLst>
              <a:ext uri="{FF2B5EF4-FFF2-40B4-BE49-F238E27FC236}">
                <a16:creationId xmlns:a16="http://schemas.microsoft.com/office/drawing/2014/main" id="{7ACF5BE5-E0D1-4E39-B804-AC37FEDFC945}"/>
              </a:ext>
            </a:extLst>
          </p:cNvPr>
          <p:cNvPicPr>
            <a:picLocks noGrp="1" noChangeAspect="1"/>
          </p:cNvPicPr>
          <p:nvPr>
            <p:ph sz="quarter" idx="13"/>
          </p:nvPr>
        </p:nvPicPr>
        <p:blipFill>
          <a:blip r:embed="rId2"/>
          <a:stretch>
            <a:fillRect/>
          </a:stretch>
        </p:blipFill>
        <p:spPr>
          <a:xfrm>
            <a:off x="0" y="1199321"/>
            <a:ext cx="5945802" cy="4459357"/>
          </a:xfrm>
        </p:spPr>
      </p:pic>
    </p:spTree>
    <p:extLst>
      <p:ext uri="{BB962C8B-B14F-4D97-AF65-F5344CB8AC3E}">
        <p14:creationId xmlns:p14="http://schemas.microsoft.com/office/powerpoint/2010/main" val="8101690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458AF"/>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F3A30D2-F3D3-4388-BDDD-295BF8C51F68}"/>
              </a:ext>
            </a:extLst>
          </p:cNvPr>
          <p:cNvSpPr>
            <a:spLocks noGrp="1"/>
          </p:cNvSpPr>
          <p:nvPr>
            <p:ph type="title"/>
          </p:nvPr>
        </p:nvSpPr>
        <p:spPr>
          <a:xfrm>
            <a:off x="519248" y="228602"/>
            <a:ext cx="11151917" cy="747897"/>
          </a:xfrm>
        </p:spPr>
        <p:txBody>
          <a:bodyPr/>
          <a:lstStyle/>
          <a:p>
            <a:r>
              <a:rPr lang="es-ES" b="1" dirty="0">
                <a:solidFill>
                  <a:schemeClr val="bg1"/>
                </a:solidFill>
              </a:rPr>
              <a:t>Fases de implementación</a:t>
            </a:r>
          </a:p>
        </p:txBody>
      </p:sp>
      <p:sp>
        <p:nvSpPr>
          <p:cNvPr id="4" name="Flecha: a la derecha 3">
            <a:extLst>
              <a:ext uri="{FF2B5EF4-FFF2-40B4-BE49-F238E27FC236}">
                <a16:creationId xmlns:a16="http://schemas.microsoft.com/office/drawing/2014/main" id="{F55E01CA-DE04-47B7-900F-EC753F78267F}"/>
              </a:ext>
            </a:extLst>
          </p:cNvPr>
          <p:cNvSpPr/>
          <p:nvPr/>
        </p:nvSpPr>
        <p:spPr bwMode="auto">
          <a:xfrm>
            <a:off x="1017395" y="1195047"/>
            <a:ext cx="10157209" cy="3929611"/>
          </a:xfrm>
          <a:prstGeom prst="rightArrow">
            <a:avLst>
              <a:gd name="adj1" fmla="val 50000"/>
              <a:gd name="adj2" fmla="val 578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ángulo: esquinas redondeadas 4">
            <a:extLst>
              <a:ext uri="{FF2B5EF4-FFF2-40B4-BE49-F238E27FC236}">
                <a16:creationId xmlns:a16="http://schemas.microsoft.com/office/drawing/2014/main" id="{FA662C41-90A1-4E62-920B-7806F4A73109}"/>
              </a:ext>
            </a:extLst>
          </p:cNvPr>
          <p:cNvSpPr/>
          <p:nvPr/>
        </p:nvSpPr>
        <p:spPr bwMode="auto">
          <a:xfrm>
            <a:off x="1496802" y="1275437"/>
            <a:ext cx="1706546" cy="240155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900" dirty="0">
                <a:gradFill>
                  <a:gsLst>
                    <a:gs pos="0">
                      <a:srgbClr val="FFFFFF"/>
                    </a:gs>
                    <a:gs pos="100000">
                      <a:srgbClr val="FFFFFF"/>
                    </a:gs>
                  </a:gsLst>
                  <a:lin ang="5400000" scaled="0"/>
                </a:gradFill>
                <a:ea typeface="Segoe UI" pitchFamily="34" charset="0"/>
                <a:cs typeface="Segoe UI" pitchFamily="34" charset="0"/>
              </a:rPr>
              <a:t>Reunir al equipo</a:t>
            </a:r>
          </a:p>
        </p:txBody>
      </p:sp>
      <p:sp>
        <p:nvSpPr>
          <p:cNvPr id="6" name="Rectángulo: esquinas redondeadas 5">
            <a:extLst>
              <a:ext uri="{FF2B5EF4-FFF2-40B4-BE49-F238E27FC236}">
                <a16:creationId xmlns:a16="http://schemas.microsoft.com/office/drawing/2014/main" id="{187382AE-0448-4DFB-BF62-56F83DCAC031}"/>
              </a:ext>
            </a:extLst>
          </p:cNvPr>
          <p:cNvSpPr/>
          <p:nvPr/>
        </p:nvSpPr>
        <p:spPr bwMode="auto">
          <a:xfrm>
            <a:off x="3376041" y="1278301"/>
            <a:ext cx="1706546" cy="240155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900" dirty="0">
                <a:gradFill>
                  <a:gsLst>
                    <a:gs pos="0">
                      <a:srgbClr val="FFFFFF"/>
                    </a:gs>
                    <a:gs pos="100000">
                      <a:srgbClr val="FFFFFF"/>
                    </a:gs>
                  </a:gsLst>
                  <a:lin ang="5400000" scaled="0"/>
                </a:gradFill>
                <a:ea typeface="Segoe UI" pitchFamily="34" charset="0"/>
                <a:cs typeface="Segoe UI" pitchFamily="34" charset="0"/>
              </a:rPr>
              <a:t>Priorizar los escenarios</a:t>
            </a:r>
          </a:p>
        </p:txBody>
      </p:sp>
      <p:sp>
        <p:nvSpPr>
          <p:cNvPr id="7" name="Rectángulo: esquinas redondeadas 6">
            <a:extLst>
              <a:ext uri="{FF2B5EF4-FFF2-40B4-BE49-F238E27FC236}">
                <a16:creationId xmlns:a16="http://schemas.microsoft.com/office/drawing/2014/main" id="{3A053015-0E24-400D-A24B-D3793FE1B9E0}"/>
              </a:ext>
            </a:extLst>
          </p:cNvPr>
          <p:cNvSpPr/>
          <p:nvPr/>
        </p:nvSpPr>
        <p:spPr bwMode="auto">
          <a:xfrm>
            <a:off x="5229117" y="1275437"/>
            <a:ext cx="1706546" cy="240155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900" dirty="0">
                <a:gradFill>
                  <a:gsLst>
                    <a:gs pos="0">
                      <a:srgbClr val="FFFFFF"/>
                    </a:gs>
                    <a:gs pos="100000">
                      <a:srgbClr val="FFFFFF"/>
                    </a:gs>
                  </a:gsLst>
                  <a:lin ang="5400000" scaled="0"/>
                </a:gradFill>
                <a:ea typeface="Segoe UI" pitchFamily="34" charset="0"/>
                <a:cs typeface="Segoe UI" pitchFamily="34" charset="0"/>
              </a:rPr>
              <a:t>Planificación técnica</a:t>
            </a:r>
          </a:p>
        </p:txBody>
      </p:sp>
      <p:sp>
        <p:nvSpPr>
          <p:cNvPr id="8" name="Rectángulo: esquinas redondeadas 7">
            <a:extLst>
              <a:ext uri="{FF2B5EF4-FFF2-40B4-BE49-F238E27FC236}">
                <a16:creationId xmlns:a16="http://schemas.microsoft.com/office/drawing/2014/main" id="{A839AA52-7DA3-4A90-A43A-6CB58926AEC8}"/>
              </a:ext>
            </a:extLst>
          </p:cNvPr>
          <p:cNvSpPr/>
          <p:nvPr/>
        </p:nvSpPr>
        <p:spPr bwMode="auto">
          <a:xfrm>
            <a:off x="7128051" y="1275437"/>
            <a:ext cx="1706546" cy="240155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900" dirty="0">
                <a:gradFill>
                  <a:gsLst>
                    <a:gs pos="0">
                      <a:srgbClr val="FFFFFF"/>
                    </a:gs>
                    <a:gs pos="100000">
                      <a:srgbClr val="FFFFFF"/>
                    </a:gs>
                  </a:gsLst>
                  <a:lin ang="5400000" scaled="0"/>
                </a:gradFill>
                <a:ea typeface="Segoe UI" pitchFamily="34" charset="0"/>
                <a:cs typeface="Segoe UI" pitchFamily="34" charset="0"/>
              </a:rPr>
              <a:t>Pilotos  e implantación</a:t>
            </a:r>
          </a:p>
        </p:txBody>
      </p:sp>
      <p:sp>
        <p:nvSpPr>
          <p:cNvPr id="9" name="Rectángulo: esquinas redondeadas 8">
            <a:extLst>
              <a:ext uri="{FF2B5EF4-FFF2-40B4-BE49-F238E27FC236}">
                <a16:creationId xmlns:a16="http://schemas.microsoft.com/office/drawing/2014/main" id="{B45832E6-D4AB-434F-984B-DDE72055FF5F}"/>
              </a:ext>
            </a:extLst>
          </p:cNvPr>
          <p:cNvSpPr/>
          <p:nvPr/>
        </p:nvSpPr>
        <p:spPr bwMode="auto">
          <a:xfrm>
            <a:off x="9026985" y="1275437"/>
            <a:ext cx="1706546" cy="240155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900" dirty="0">
                <a:gradFill>
                  <a:gsLst>
                    <a:gs pos="0">
                      <a:srgbClr val="FFFFFF"/>
                    </a:gs>
                    <a:gs pos="100000">
                      <a:srgbClr val="FFFFFF"/>
                    </a:gs>
                  </a:gsLst>
                  <a:lin ang="5400000" scaled="0"/>
                </a:gradFill>
                <a:ea typeface="Segoe UI" pitchFamily="34" charset="0"/>
                <a:cs typeface="Segoe UI" pitchFamily="34" charset="0"/>
              </a:rPr>
              <a:t>Medir, manejar y guiar</a:t>
            </a:r>
          </a:p>
        </p:txBody>
      </p:sp>
      <p:sp>
        <p:nvSpPr>
          <p:cNvPr id="10" name="Flecha: curvada hacia arriba 9">
            <a:extLst>
              <a:ext uri="{FF2B5EF4-FFF2-40B4-BE49-F238E27FC236}">
                <a16:creationId xmlns:a16="http://schemas.microsoft.com/office/drawing/2014/main" id="{40E63BD0-CB95-4F9A-A2BB-C978F520600E}"/>
              </a:ext>
            </a:extLst>
          </p:cNvPr>
          <p:cNvSpPr/>
          <p:nvPr/>
        </p:nvSpPr>
        <p:spPr bwMode="auto">
          <a:xfrm>
            <a:off x="1496797" y="5662953"/>
            <a:ext cx="9467437" cy="731520"/>
          </a:xfrm>
          <a:prstGeom prst="curvedUpArrow">
            <a:avLst>
              <a:gd name="adj1" fmla="val 30409"/>
              <a:gd name="adj2" fmla="val 93251"/>
              <a:gd name="adj3" fmla="val 34615"/>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lecha: curvada hacia arriba 10">
            <a:extLst>
              <a:ext uri="{FF2B5EF4-FFF2-40B4-BE49-F238E27FC236}">
                <a16:creationId xmlns:a16="http://schemas.microsoft.com/office/drawing/2014/main" id="{DF8B9E27-6953-4052-88E8-0BA3A9283562}"/>
              </a:ext>
            </a:extLst>
          </p:cNvPr>
          <p:cNvSpPr/>
          <p:nvPr/>
        </p:nvSpPr>
        <p:spPr bwMode="auto">
          <a:xfrm flipH="1" flipV="1">
            <a:off x="1266091" y="4749778"/>
            <a:ext cx="9467437" cy="731520"/>
          </a:xfrm>
          <a:prstGeom prst="curvedUpArrow">
            <a:avLst>
              <a:gd name="adj1" fmla="val 30409"/>
              <a:gd name="adj2" fmla="val 93251"/>
              <a:gd name="adj3" fmla="val 34615"/>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CuadroTexto 11">
            <a:extLst>
              <a:ext uri="{FF2B5EF4-FFF2-40B4-BE49-F238E27FC236}">
                <a16:creationId xmlns:a16="http://schemas.microsoft.com/office/drawing/2014/main" id="{DD048BF9-0286-4826-A998-16CEA3E753B3}"/>
              </a:ext>
            </a:extLst>
          </p:cNvPr>
          <p:cNvSpPr txBox="1"/>
          <p:nvPr/>
        </p:nvSpPr>
        <p:spPr>
          <a:xfrm>
            <a:off x="4170320" y="5235076"/>
            <a:ext cx="3849772" cy="492443"/>
          </a:xfrm>
          <a:prstGeom prst="rect">
            <a:avLst/>
          </a:prstGeom>
          <a:noFill/>
        </p:spPr>
        <p:txBody>
          <a:bodyPr wrap="none" lIns="0" tIns="0" rIns="0" bIns="0" rtlCol="0">
            <a:spAutoFit/>
          </a:bodyPr>
          <a:lstStyle/>
          <a:p>
            <a:r>
              <a:rPr lang="es-ES" sz="3200" b="1" spc="-70" dirty="0">
                <a:solidFill>
                  <a:schemeClr val="bg1"/>
                </a:solidFill>
              </a:rPr>
              <a:t>Adaptación continua</a:t>
            </a:r>
          </a:p>
        </p:txBody>
      </p:sp>
    </p:spTree>
    <p:extLst>
      <p:ext uri="{BB962C8B-B14F-4D97-AF65-F5344CB8AC3E}">
        <p14:creationId xmlns:p14="http://schemas.microsoft.com/office/powerpoint/2010/main" val="4395274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anim calcmode="lin" valueType="num">
                                      <p:cBhvr>
                                        <p:cTn id="28" dur="2000" fill="hold"/>
                                        <p:tgtEl>
                                          <p:spTgt spid="10"/>
                                        </p:tgtEl>
                                        <p:attrNameLst>
                                          <p:attrName>ppt_w</p:attrName>
                                        </p:attrNameLst>
                                      </p:cBhvr>
                                      <p:tavLst>
                                        <p:tav tm="0" fmla="#ppt_w*sin(2.5*pi*$)">
                                          <p:val>
                                            <p:fltVal val="0"/>
                                          </p:val>
                                        </p:tav>
                                        <p:tav tm="100000">
                                          <p:val>
                                            <p:fltVal val="1"/>
                                          </p:val>
                                        </p:tav>
                                      </p:tavLst>
                                    </p:anim>
                                    <p:anim calcmode="lin" valueType="num">
                                      <p:cBhvr>
                                        <p:cTn id="29" dur="2000" fill="hold"/>
                                        <p:tgtEl>
                                          <p:spTgt spid="10"/>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anim calcmode="lin" valueType="num">
                                      <p:cBhvr>
                                        <p:cTn id="33" dur="2000" fill="hold"/>
                                        <p:tgtEl>
                                          <p:spTgt spid="11"/>
                                        </p:tgtEl>
                                        <p:attrNameLst>
                                          <p:attrName>ppt_w</p:attrName>
                                        </p:attrNameLst>
                                      </p:cBhvr>
                                      <p:tavLst>
                                        <p:tav tm="0" fmla="#ppt_w*sin(2.5*pi*$)">
                                          <p:val>
                                            <p:fltVal val="0"/>
                                          </p:val>
                                        </p:tav>
                                        <p:tav tm="100000">
                                          <p:val>
                                            <p:fltVal val="1"/>
                                          </p:val>
                                        </p:tav>
                                      </p:tavLst>
                                    </p:anim>
                                    <p:anim calcmode="lin" valueType="num">
                                      <p:cBhvr>
                                        <p:cTn id="34" dur="2000" fill="hold"/>
                                        <p:tgtEl>
                                          <p:spTgt spid="11"/>
                                        </p:tgtEl>
                                        <p:attrNameLst>
                                          <p:attrName>ppt_h</p:attrName>
                                        </p:attrNameLst>
                                      </p:cBhvr>
                                      <p:tavLst>
                                        <p:tav tm="0">
                                          <p:val>
                                            <p:strVal val="#ppt_h"/>
                                          </p:val>
                                        </p:tav>
                                        <p:tav tm="100000">
                                          <p:val>
                                            <p:strVal val="#ppt_h"/>
                                          </p:val>
                                        </p:tav>
                                      </p:tavLst>
                                    </p:anim>
                                  </p:childTnLst>
                                </p:cTn>
                              </p:par>
                              <p:par>
                                <p:cTn id="35" presetID="14" presetClass="entr" presetSubtype="1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Lst>
  </p:timing>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521726-F855-4E21-981C-7AED17A42AB4}">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3587</Words>
  <Application>Microsoft Office PowerPoint</Application>
  <PresentationFormat>Panorámica</PresentationFormat>
  <Paragraphs>379</Paragraphs>
  <Slides>39</Slides>
  <Notes>11</Notes>
  <HiddenSlides>1</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39</vt:i4>
      </vt:variant>
    </vt:vector>
  </HeadingPairs>
  <TitlesOfParts>
    <vt:vector size="49" baseType="lpstr">
      <vt:lpstr>Arial</vt:lpstr>
      <vt:lpstr>Calibri</vt:lpstr>
      <vt:lpstr>Calibri Light</vt:lpstr>
      <vt:lpstr>Consolas</vt:lpstr>
      <vt:lpstr>Segoe Pro Light</vt:lpstr>
      <vt:lpstr>Segoe UI</vt:lpstr>
      <vt:lpstr>Segoe UI Light</vt:lpstr>
      <vt:lpstr>Times New Roman</vt:lpstr>
      <vt:lpstr>Wingdings</vt:lpstr>
      <vt:lpstr>5-30055_SharePoint Template 2012 - 16x9 - White Background</vt:lpstr>
      <vt:lpstr>Presentación de PowerPoint</vt:lpstr>
      <vt:lpstr>Presentación de PowerPoint</vt:lpstr>
      <vt:lpstr>Presentación de PowerPoint</vt:lpstr>
      <vt:lpstr>WiFi Keys for Attendees</vt:lpstr>
      <vt:lpstr>Presentación de PowerPoint</vt:lpstr>
      <vt:lpstr>Presentación de PowerPoint</vt:lpstr>
      <vt:lpstr>Planes de implementación y de gobierno</vt:lpstr>
      <vt:lpstr>Presentación de PowerPoint</vt:lpstr>
      <vt:lpstr>Fases de implementación</vt:lpstr>
      <vt:lpstr>Reunir al equipo</vt:lpstr>
      <vt:lpstr>Reunir al equipo – Campeones</vt:lpstr>
      <vt:lpstr>Reunir al equipo</vt:lpstr>
      <vt:lpstr>Priorizar los escenarios</vt:lpstr>
      <vt:lpstr>Planificación técnica</vt:lpstr>
      <vt:lpstr>Realización de pilotos</vt:lpstr>
      <vt:lpstr>Implantación</vt:lpstr>
      <vt:lpstr>Medir, manejar y guiar</vt:lpstr>
      <vt:lpstr>Presentación de PowerPoint</vt:lpstr>
      <vt:lpstr>Presentación de PowerPoint</vt:lpstr>
      <vt:lpstr>Plan de gobierno</vt:lpstr>
      <vt:lpstr>Fases de mejora</vt:lpstr>
      <vt:lpstr>El comité de gobierno</vt:lpstr>
      <vt:lpstr>Interactuación del comité de gobierno</vt:lpstr>
      <vt:lpstr>Presentación de PowerPoint</vt:lpstr>
      <vt:lpstr>Presentación de PowerPoint</vt:lpstr>
      <vt:lpstr>Gestionar las configuraciones</vt:lpstr>
      <vt:lpstr>Gestionar las configuraciones</vt:lpstr>
      <vt:lpstr>Creación de equipos</vt:lpstr>
      <vt:lpstr>Convención de nombres</vt:lpstr>
      <vt:lpstr>Creación de canales</vt:lpstr>
      <vt:lpstr>Estructuras de ejemplo</vt:lpstr>
      <vt:lpstr>Formaciones</vt:lpstr>
      <vt:lpstr>Mejore continuamente</vt:lpstr>
      <vt:lpstr>Presentación de PowerPoint</vt:lpstr>
      <vt:lpstr>Presentación de PowerPoint</vt:lpstr>
      <vt:lpstr>Raffle</vt:lpstr>
      <vt:lpstr>Office 365 for IT Pros</vt:lpstr>
      <vt:lpstr>Presentación de PowerPoint</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2018-06-09T13:40:55Z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